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440" r:id="rId3"/>
    <p:sldId id="608" r:id="rId4"/>
    <p:sldId id="546" r:id="rId5"/>
    <p:sldId id="686" r:id="rId6"/>
    <p:sldId id="577" r:id="rId7"/>
    <p:sldId id="628" r:id="rId8"/>
    <p:sldId id="525" r:id="rId9"/>
    <p:sldId id="756" r:id="rId10"/>
    <p:sldId id="730" r:id="rId11"/>
    <p:sldId id="755" r:id="rId12"/>
    <p:sldId id="733" r:id="rId13"/>
    <p:sldId id="736" r:id="rId14"/>
    <p:sldId id="761" r:id="rId15"/>
    <p:sldId id="759" r:id="rId16"/>
    <p:sldId id="760" r:id="rId17"/>
    <p:sldId id="758" r:id="rId18"/>
    <p:sldId id="533" r:id="rId19"/>
    <p:sldId id="536" r:id="rId20"/>
    <p:sldId id="742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ine Chrobot" initials="PC" lastIdx="2" clrIdx="0">
    <p:extLst>
      <p:ext uri="{19B8F6BF-5375-455C-9EA6-DF929625EA0E}">
        <p15:presenceInfo xmlns:p15="http://schemas.microsoft.com/office/powerpoint/2012/main" userId="Pauline Chrobo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004B"/>
    <a:srgbClr val="DBF1BF"/>
    <a:srgbClr val="008F00"/>
    <a:srgbClr val="9185BE"/>
    <a:srgbClr val="807A77"/>
    <a:srgbClr val="D70B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28" autoAdjust="0"/>
    <p:restoredTop sz="80679" autoAdjust="0"/>
  </p:normalViewPr>
  <p:slideViewPr>
    <p:cSldViewPr snapToGrid="0">
      <p:cViewPr varScale="1">
        <p:scale>
          <a:sx n="107" d="100"/>
          <a:sy n="107" d="100"/>
        </p:scale>
        <p:origin x="3152" y="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90BE9-2006-452B-8896-B9664DFD526E}" type="datetimeFigureOut">
              <a:rPr lang="fr-FR" smtClean="0"/>
              <a:t>14/10/2019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FD5C3-4EF1-4DB3-9FBF-FC93499592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439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20-30 </a:t>
            </a:r>
            <a:r>
              <a:rPr lang="en-US" dirty="0" err="1"/>
              <a:t>tonnes</a:t>
            </a:r>
            <a:r>
              <a:rPr lang="en-US" dirty="0"/>
              <a:t> pour </a:t>
            </a:r>
            <a:r>
              <a:rPr lang="en-US" dirty="0" err="1"/>
              <a:t>certains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85B9E-AADD-7D4A-8919-5BC83D267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46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FD5C3-4EF1-4DB3-9FBF-FC93499592C1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5630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FD5C3-4EF1-4DB3-9FBF-FC93499592C1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200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FD5C3-4EF1-4DB3-9FBF-FC93499592C1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6326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FD5C3-4EF1-4DB3-9FBF-FC93499592C1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5032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201DE-5937-E04F-B574-92BDC428DEA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039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201DE-5937-E04F-B574-92BDC428DEA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186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FD5C3-4EF1-4DB3-9FBF-FC93499592C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334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>
            <a:extLst>
              <a:ext uri="{FF2B5EF4-FFF2-40B4-BE49-F238E27FC236}">
                <a16:creationId xmlns:a16="http://schemas.microsoft.com/office/drawing/2014/main" id="{2D68ADEE-19E4-3141-8985-296267AE75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3" name="Rectangle 3">
            <a:extLst>
              <a:ext uri="{FF2B5EF4-FFF2-40B4-BE49-F238E27FC236}">
                <a16:creationId xmlns:a16="http://schemas.microsoft.com/office/drawing/2014/main" id="{D2BE5B83-15B4-D840-A660-096C0E50C7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284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PEFCR Coffee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FD5C3-4EF1-4DB3-9FBF-FC93499592C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2464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FD5C3-4EF1-4DB3-9FBF-FC93499592C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0725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FD5C3-4EF1-4DB3-9FBF-FC93499592C1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7780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FD5C3-4EF1-4DB3-9FBF-FC93499592C1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9732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FD5C3-4EF1-4DB3-9FBF-FC93499592C1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831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2501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85" y="383529"/>
            <a:ext cx="8229600" cy="652291"/>
          </a:xfrm>
        </p:spPr>
        <p:txBody>
          <a:bodyPr>
            <a:noAutofit/>
          </a:bodyPr>
          <a:lstStyle>
            <a:lvl1pPr algn="l">
              <a:defRPr sz="2400">
                <a:solidFill>
                  <a:srgbClr val="E5004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039" y="1233473"/>
            <a:ext cx="8229600" cy="4892691"/>
          </a:xfrm>
        </p:spPr>
        <p:txBody>
          <a:bodyPr>
            <a:noAutofit/>
          </a:bodyPr>
          <a:lstStyle>
            <a:lvl1pPr>
              <a:defRPr sz="2800" b="0" i="0">
                <a:solidFill>
                  <a:srgbClr val="6A5E5A"/>
                </a:solidFill>
                <a:latin typeface="Calibri Light"/>
                <a:cs typeface="Calibri Light"/>
              </a:defRPr>
            </a:lvl1pPr>
            <a:lvl2pPr>
              <a:defRPr sz="2400" b="0" i="0">
                <a:solidFill>
                  <a:srgbClr val="6A5E5A"/>
                </a:solidFill>
                <a:latin typeface="Calibri Light"/>
                <a:cs typeface="Calibri Light"/>
              </a:defRPr>
            </a:lvl2pPr>
            <a:lvl3pPr>
              <a:defRPr sz="2000" b="0" i="0">
                <a:solidFill>
                  <a:srgbClr val="6A5E5A"/>
                </a:solidFill>
                <a:latin typeface="Calibri Light"/>
                <a:cs typeface="Calibri Light"/>
              </a:defRPr>
            </a:lvl3pPr>
            <a:lvl4pPr>
              <a:defRPr sz="1800" b="0" i="0">
                <a:solidFill>
                  <a:srgbClr val="6A5E5A"/>
                </a:solidFill>
                <a:latin typeface="Calibri Light"/>
                <a:cs typeface="Calibri Light"/>
              </a:defRPr>
            </a:lvl4pPr>
            <a:lvl5pPr>
              <a:defRPr sz="1600" b="0" i="0">
                <a:solidFill>
                  <a:srgbClr val="6A5E5A"/>
                </a:solidFill>
                <a:latin typeface="Calibri Light"/>
                <a:cs typeface="Calibri Ligh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319227"/>
            <a:ext cx="9144000" cy="282541"/>
          </a:xfrm>
          <a:prstGeom prst="rect">
            <a:avLst/>
          </a:prstGeom>
          <a:solidFill>
            <a:srgbClr val="E500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064500" y="6323423"/>
            <a:ext cx="6223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3F0C8F-1481-1D4B-93C7-BCE79DA70741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77008" y="1057717"/>
            <a:ext cx="7723407" cy="0"/>
          </a:xfrm>
          <a:prstGeom prst="line">
            <a:avLst/>
          </a:prstGeom>
          <a:ln w="12700" cmpd="sng">
            <a:solidFill>
              <a:srgbClr val="E500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8" descr="Quantis Logo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08" y="6378832"/>
            <a:ext cx="725854" cy="181234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78926" y="6337300"/>
            <a:ext cx="4926804" cy="365125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1000" b="0" i="0">
                <a:latin typeface="Calibri Light"/>
                <a:cs typeface="Calibri Light"/>
              </a:defRPr>
            </a:lvl1pPr>
          </a:lstStyle>
          <a:p>
            <a:r>
              <a:rPr lang="fr-FR" cap="all">
                <a:solidFill>
                  <a:schemeClr val="bg1"/>
                </a:solidFill>
              </a:rPr>
              <a:t>Hepia – Technique des bâtiments – Analyse du cycle de vie  •</a:t>
            </a:r>
            <a:endParaRPr lang="fr-FR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33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66685" y="383529"/>
            <a:ext cx="8229600" cy="652291"/>
          </a:xfrm>
        </p:spPr>
        <p:txBody>
          <a:bodyPr>
            <a:noAutofit/>
          </a:bodyPr>
          <a:lstStyle>
            <a:lvl1pPr algn="l">
              <a:defRPr sz="2400">
                <a:solidFill>
                  <a:srgbClr val="E5004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319227"/>
            <a:ext cx="9144000" cy="282541"/>
          </a:xfrm>
          <a:prstGeom prst="rect">
            <a:avLst/>
          </a:prstGeom>
          <a:solidFill>
            <a:srgbClr val="E500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064500" y="6323423"/>
            <a:ext cx="6223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3F0C8F-1481-1D4B-93C7-BCE79DA70741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77008" y="1057717"/>
            <a:ext cx="7723407" cy="0"/>
          </a:xfrm>
          <a:prstGeom prst="line">
            <a:avLst/>
          </a:prstGeom>
          <a:ln w="12700" cmpd="sng">
            <a:solidFill>
              <a:srgbClr val="E500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Quantis Logo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08" y="6378832"/>
            <a:ext cx="725854" cy="18123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78926" y="6337300"/>
            <a:ext cx="4926804" cy="365125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1000" b="0" i="0">
                <a:latin typeface="Calibri Light"/>
                <a:cs typeface="Calibri Light"/>
              </a:defRPr>
            </a:lvl1pPr>
          </a:lstStyle>
          <a:p>
            <a:r>
              <a:rPr lang="fr-FR" cap="all">
                <a:solidFill>
                  <a:schemeClr val="bg1"/>
                </a:solidFill>
              </a:rPr>
              <a:t>Hepia – Technique des bâtiments – Analyse du cycle de vie  •</a:t>
            </a:r>
            <a:endParaRPr lang="fr-FR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41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319227"/>
            <a:ext cx="9144000" cy="282541"/>
          </a:xfrm>
          <a:prstGeom prst="rect">
            <a:avLst/>
          </a:prstGeom>
          <a:solidFill>
            <a:srgbClr val="E500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064500" y="6323423"/>
            <a:ext cx="6223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3F0C8F-1481-1D4B-93C7-BCE79DA70741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9" name="Picture 8" descr="Quantis Logo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08" y="6378832"/>
            <a:ext cx="725854" cy="181234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78926" y="6337300"/>
            <a:ext cx="4926804" cy="365125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1000" b="0" i="0">
                <a:latin typeface="Calibri Light"/>
                <a:cs typeface="Calibri Light"/>
              </a:defRPr>
            </a:lvl1pPr>
          </a:lstStyle>
          <a:p>
            <a:r>
              <a:rPr lang="fr-FR" cap="all">
                <a:solidFill>
                  <a:schemeClr val="bg1"/>
                </a:solidFill>
              </a:rPr>
              <a:t>Hepia – Technique des bâtiments – Analyse du cycle de vie  •</a:t>
            </a:r>
            <a:endParaRPr lang="fr-FR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502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6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ed slide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500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1218269" y="1612443"/>
            <a:ext cx="6427924" cy="1479029"/>
          </a:xfrm>
        </p:spPr>
        <p:txBody>
          <a:bodyPr anchor="t" anchorCtr="0">
            <a:noAutofit/>
          </a:bodyPr>
          <a:lstStyle>
            <a:lvl1pPr marL="179388" indent="-179388">
              <a:lnSpc>
                <a:spcPct val="80000"/>
              </a:lnSpc>
              <a:buNone/>
              <a:defRPr sz="3200" b="0" i="0" cap="none" baseline="0">
                <a:solidFill>
                  <a:schemeClr val="bg1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“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a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magn</a:t>
            </a:r>
            <a:r>
              <a:rPr lang="en-GB" dirty="0"/>
              <a:t> </a:t>
            </a:r>
            <a:r>
              <a:rPr lang="en-GB" dirty="0" err="1"/>
              <a:t>aliqua</a:t>
            </a:r>
            <a:r>
              <a:rPr lang="en-GB" dirty="0"/>
              <a:t>, </a:t>
            </a:r>
            <a:r>
              <a:rPr lang="en-GB" dirty="0" err="1"/>
              <a:t>est</a:t>
            </a:r>
            <a:r>
              <a:rPr lang="en-GB" dirty="0"/>
              <a:t> an </a:t>
            </a:r>
            <a:r>
              <a:rPr lang="en-GB" dirty="0" err="1"/>
              <a:t>ipsum</a:t>
            </a:r>
            <a:r>
              <a:rPr lang="en-GB" dirty="0"/>
              <a:t>.”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1218269" y="3055555"/>
            <a:ext cx="6427924" cy="423313"/>
          </a:xfrm>
        </p:spPr>
        <p:txBody>
          <a:bodyPr anchor="t" anchorCtr="0">
            <a:noAutofit/>
          </a:bodyPr>
          <a:lstStyle>
            <a:lvl1pPr marL="0" indent="0" algn="r">
              <a:lnSpc>
                <a:spcPct val="80000"/>
              </a:lnSpc>
              <a:buNone/>
              <a:defRPr sz="2000" b="0" i="0" cap="all" baseline="0">
                <a:solidFill>
                  <a:srgbClr val="FFFFFF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	Albert Einstein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6319227"/>
            <a:ext cx="9144000" cy="2825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064500" y="6323423"/>
            <a:ext cx="6223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3F0C8F-1481-1D4B-93C7-BCE79DA70741}" type="slidenum">
              <a:rPr lang="en-US" smtClean="0">
                <a:solidFill>
                  <a:schemeClr val="tx2"/>
                </a:solidFill>
              </a:rPr>
              <a:pPr/>
              <a:t>‹N°›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33" y="6374150"/>
            <a:ext cx="726004" cy="185916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387969" y="6333826"/>
            <a:ext cx="5121575" cy="365006"/>
          </a:xfrm>
        </p:spPr>
        <p:txBody>
          <a:bodyPr anchor="t">
            <a:noAutofit/>
          </a:bodyPr>
          <a:lstStyle>
            <a:lvl1pPr algn="r">
              <a:defRPr sz="1000" cap="all" baseline="0">
                <a:solidFill>
                  <a:srgbClr val="E5004B"/>
                </a:solidFill>
                <a:latin typeface="+mn-lt"/>
              </a:defRPr>
            </a:lvl1pPr>
          </a:lstStyle>
          <a:p>
            <a:r>
              <a:rPr lang="en-US" cap="all" dirty="0"/>
              <a:t>Title of presentation on one line •</a:t>
            </a:r>
          </a:p>
        </p:txBody>
      </p:sp>
    </p:spTree>
    <p:extLst>
      <p:ext uri="{BB962C8B-B14F-4D97-AF65-F5344CB8AC3E}">
        <p14:creationId xmlns:p14="http://schemas.microsoft.com/office/powerpoint/2010/main" val="1776349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66685" y="383529"/>
            <a:ext cx="8229600" cy="652291"/>
          </a:xfrm>
        </p:spPr>
        <p:txBody>
          <a:bodyPr>
            <a:noAutofit/>
          </a:bodyPr>
          <a:lstStyle>
            <a:lvl1pPr algn="l">
              <a:defRPr sz="2400">
                <a:solidFill>
                  <a:srgbClr val="E5004B"/>
                </a:solidFill>
              </a:defRPr>
            </a:lvl1pPr>
          </a:lstStyle>
          <a:p>
            <a:r>
              <a:rPr lang="en-GB" dirty="0"/>
              <a:t>Text only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319227"/>
            <a:ext cx="9144000" cy="282541"/>
          </a:xfrm>
          <a:prstGeom prst="rect">
            <a:avLst/>
          </a:prstGeom>
          <a:solidFill>
            <a:srgbClr val="E500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8064500" y="6323423"/>
            <a:ext cx="6223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3F0C8F-1481-1D4B-93C7-BCE79DA70741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53970" y="6337300"/>
            <a:ext cx="2895600" cy="365125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1000" b="0" i="0">
                <a:latin typeface="Calibri Light"/>
                <a:cs typeface="Calibri Light"/>
              </a:defRPr>
            </a:lvl1pPr>
          </a:lstStyle>
          <a:p>
            <a:r>
              <a:rPr lang="en-US" cap="all" dirty="0">
                <a:solidFill>
                  <a:schemeClr val="bg1"/>
                </a:solidFill>
              </a:rPr>
              <a:t>Title of presentation on one line •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77008" y="1057717"/>
            <a:ext cx="7723407" cy="0"/>
          </a:xfrm>
          <a:prstGeom prst="line">
            <a:avLst/>
          </a:prstGeom>
          <a:ln w="12700" cmpd="sng">
            <a:solidFill>
              <a:srgbClr val="E500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66685" y="1255776"/>
            <a:ext cx="7833729" cy="4657786"/>
          </a:xfrm>
        </p:spPr>
        <p:txBody>
          <a:bodyPr anchor="t" anchorCtr="0">
            <a:noAutofit/>
          </a:bodyPr>
          <a:lstStyle>
            <a:lvl1pPr marL="0" indent="0">
              <a:lnSpc>
                <a:spcPct val="80000"/>
              </a:lnSpc>
              <a:buFont typeface="Arial" charset="0"/>
              <a:buNone/>
              <a:defRPr sz="2000" b="0" i="0" cap="none" baseline="0">
                <a:solidFill>
                  <a:srgbClr val="6A5E5A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</a:p>
          <a:p>
            <a:pPr lvl="0"/>
            <a:endParaRPr lang="en-GB" dirty="0"/>
          </a:p>
          <a:p>
            <a:pPr lvl="0"/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</a:t>
            </a:r>
            <a:r>
              <a:rPr lang="en-GB" dirty="0"/>
              <a:t> meta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lut</a:t>
            </a:r>
            <a:r>
              <a:rPr lang="en-GB" dirty="0"/>
              <a:t>.</a:t>
            </a:r>
          </a:p>
        </p:txBody>
      </p:sp>
      <p:pic>
        <p:nvPicPr>
          <p:cNvPr id="15" name="Picture 8" descr="Quantis Logo_whit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08" y="6378832"/>
            <a:ext cx="725854" cy="18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39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 +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153178" y="0"/>
            <a:ext cx="2990822" cy="6858000"/>
          </a:xfrm>
          <a:prstGeom prst="rect">
            <a:avLst/>
          </a:prstGeom>
          <a:solidFill>
            <a:srgbClr val="E500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357252" y="1035821"/>
            <a:ext cx="2547701" cy="439364"/>
          </a:xfrm>
        </p:spPr>
        <p:txBody>
          <a:bodyPr anchor="t" anchorCtr="0">
            <a:noAutofit/>
          </a:bodyPr>
          <a:lstStyle>
            <a:lvl1pPr marL="0" indent="0">
              <a:lnSpc>
                <a:spcPct val="80000"/>
              </a:lnSpc>
              <a:buNone/>
              <a:defRPr sz="2000" b="1" i="0" cap="all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KEY MESSAGE HERE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77008" y="1057717"/>
            <a:ext cx="5147707" cy="0"/>
          </a:xfrm>
          <a:prstGeom prst="line">
            <a:avLst/>
          </a:prstGeom>
          <a:ln w="12700" cmpd="sng">
            <a:solidFill>
              <a:srgbClr val="E500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0" y="6319227"/>
            <a:ext cx="5824715" cy="282541"/>
          </a:xfrm>
          <a:prstGeom prst="rect">
            <a:avLst/>
          </a:prstGeom>
          <a:solidFill>
            <a:srgbClr val="E500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2400" y="6337300"/>
            <a:ext cx="2895600" cy="365125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1000" b="0" i="0">
                <a:latin typeface="Calibri Light"/>
                <a:cs typeface="Calibri Light"/>
              </a:defRPr>
            </a:lvl1pPr>
          </a:lstStyle>
          <a:p>
            <a:r>
              <a:rPr lang="fr-FR" cap="all">
                <a:solidFill>
                  <a:schemeClr val="bg1"/>
                </a:solidFill>
              </a:rPr>
              <a:t>Hepia – Technique des bâtiments – Analyse du cycle de vie  •</a:t>
            </a:r>
            <a:endParaRPr lang="en-US" cap="all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66685" y="383529"/>
            <a:ext cx="4567737" cy="652291"/>
          </a:xfrm>
        </p:spPr>
        <p:txBody>
          <a:bodyPr>
            <a:noAutofit/>
          </a:bodyPr>
          <a:lstStyle>
            <a:lvl1pPr algn="l">
              <a:defRPr sz="2400">
                <a:solidFill>
                  <a:srgbClr val="E5004B"/>
                </a:solidFill>
              </a:defRPr>
            </a:lvl1pPr>
          </a:lstStyle>
          <a:p>
            <a:r>
              <a:rPr lang="en-GB" dirty="0"/>
              <a:t>Text + graph + key message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6357252" y="1394979"/>
            <a:ext cx="2547701" cy="2786239"/>
          </a:xfrm>
        </p:spPr>
        <p:txBody>
          <a:bodyPr anchor="t" anchorCtr="0">
            <a:noAutofit/>
          </a:bodyPr>
          <a:lstStyle>
            <a:lvl1pPr marL="0" indent="0">
              <a:lnSpc>
                <a:spcPct val="80000"/>
              </a:lnSpc>
              <a:buClr>
                <a:schemeClr val="bg1"/>
              </a:buClr>
              <a:buFont typeface="Arial" charset="0"/>
              <a:buNone/>
              <a:defRPr sz="2000" b="0" i="0" cap="none" baseline="0">
                <a:solidFill>
                  <a:schemeClr val="bg1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Aenean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ligula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 </a:t>
            </a:r>
            <a:r>
              <a:rPr lang="en-GB" dirty="0" err="1"/>
              <a:t>Aenean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.</a:t>
            </a:r>
          </a:p>
        </p:txBody>
      </p:sp>
      <p:pic>
        <p:nvPicPr>
          <p:cNvPr id="17" name="Picture 16" descr="Message Icon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244" y="4181218"/>
            <a:ext cx="1257657" cy="905922"/>
          </a:xfrm>
          <a:prstGeom prst="rect">
            <a:avLst/>
          </a:prstGeom>
        </p:spPr>
      </p:pic>
      <p:sp>
        <p:nvSpPr>
          <p:cNvPr id="1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66685" y="1368717"/>
            <a:ext cx="5258030" cy="423313"/>
          </a:xfrm>
        </p:spPr>
        <p:txBody>
          <a:bodyPr anchor="t" anchorCtr="0">
            <a:noAutofit/>
          </a:bodyPr>
          <a:lstStyle>
            <a:lvl1pPr marL="0" indent="0">
              <a:lnSpc>
                <a:spcPct val="80000"/>
              </a:lnSpc>
              <a:buNone/>
              <a:defRPr sz="2000" b="1" i="0" cap="all" baseline="0">
                <a:solidFill>
                  <a:srgbClr val="6A5E5A"/>
                </a:solidFill>
                <a:latin typeface="Calibri"/>
                <a:cs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66686" y="1792030"/>
            <a:ext cx="5258029" cy="1806303"/>
          </a:xfrm>
        </p:spPr>
        <p:txBody>
          <a:bodyPr anchor="t" anchorCtr="0">
            <a:noAutofit/>
          </a:bodyPr>
          <a:lstStyle>
            <a:lvl1pPr marL="0" indent="0">
              <a:lnSpc>
                <a:spcPct val="80000"/>
              </a:lnSpc>
              <a:buNone/>
              <a:defRPr sz="2000" b="0" i="0" cap="none" baseline="0">
                <a:solidFill>
                  <a:srgbClr val="6A5E5A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</a:t>
            </a:r>
          </a:p>
        </p:txBody>
      </p:sp>
      <p:pic>
        <p:nvPicPr>
          <p:cNvPr id="14" name="Picture 8" descr="Quantis Logo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08" y="6378832"/>
            <a:ext cx="725854" cy="18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90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66685" y="383529"/>
            <a:ext cx="8229600" cy="652291"/>
          </a:xfrm>
        </p:spPr>
        <p:txBody>
          <a:bodyPr>
            <a:noAutofit/>
          </a:bodyPr>
          <a:lstStyle>
            <a:lvl1pPr algn="l">
              <a:defRPr sz="2400">
                <a:solidFill>
                  <a:srgbClr val="E5004B"/>
                </a:solidFill>
              </a:defRPr>
            </a:lvl1pPr>
          </a:lstStyle>
          <a:p>
            <a:r>
              <a:rPr lang="en-GB" dirty="0"/>
              <a:t>Text only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319227"/>
            <a:ext cx="9144000" cy="282541"/>
          </a:xfrm>
          <a:prstGeom prst="rect">
            <a:avLst/>
          </a:prstGeom>
          <a:solidFill>
            <a:srgbClr val="E500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064500" y="6323423"/>
            <a:ext cx="6223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3F0C8F-1481-1D4B-93C7-BCE79DA70741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78926" y="6337300"/>
            <a:ext cx="4926804" cy="365125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1000" b="0" i="0">
                <a:latin typeface="Calibri Light"/>
                <a:cs typeface="Calibri Light"/>
              </a:defRPr>
            </a:lvl1pPr>
          </a:lstStyle>
          <a:p>
            <a:r>
              <a:rPr lang="fr-FR" cap="all">
                <a:solidFill>
                  <a:schemeClr val="bg1"/>
                </a:solidFill>
              </a:rPr>
              <a:t>Hepia – Technique des bâtiments – Analyse du cycle de vie  •</a:t>
            </a:r>
            <a:endParaRPr lang="fr-FR" cap="all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77008" y="1057717"/>
            <a:ext cx="7723407" cy="0"/>
          </a:xfrm>
          <a:prstGeom prst="line">
            <a:avLst/>
          </a:prstGeom>
          <a:ln w="12700" cmpd="sng">
            <a:solidFill>
              <a:srgbClr val="E500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566685" y="1368717"/>
            <a:ext cx="7833730" cy="423313"/>
          </a:xfrm>
        </p:spPr>
        <p:txBody>
          <a:bodyPr anchor="t" anchorCtr="0">
            <a:noAutofit/>
          </a:bodyPr>
          <a:lstStyle>
            <a:lvl1pPr marL="0" indent="0">
              <a:lnSpc>
                <a:spcPct val="80000"/>
              </a:lnSpc>
              <a:buNone/>
              <a:defRPr sz="2000" b="1" i="0" cap="all" baseline="0">
                <a:solidFill>
                  <a:srgbClr val="6A5E5A"/>
                </a:solidFill>
                <a:latin typeface="Calibri"/>
                <a:cs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66685" y="1792030"/>
            <a:ext cx="7833729" cy="4121532"/>
          </a:xfrm>
        </p:spPr>
        <p:txBody>
          <a:bodyPr anchor="t" anchorCtr="0">
            <a:noAutofit/>
          </a:bodyPr>
          <a:lstStyle>
            <a:lvl1pPr marL="0" indent="0">
              <a:lnSpc>
                <a:spcPct val="80000"/>
              </a:lnSpc>
              <a:buFont typeface="Arial" charset="0"/>
              <a:buNone/>
              <a:defRPr sz="2000" b="0" i="0" cap="none" baseline="0">
                <a:solidFill>
                  <a:srgbClr val="6A5E5A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</a:p>
          <a:p>
            <a:pPr lvl="0"/>
            <a:endParaRPr lang="en-GB" dirty="0"/>
          </a:p>
          <a:p>
            <a:pPr lvl="0"/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</a:t>
            </a:r>
            <a:r>
              <a:rPr lang="en-GB" dirty="0"/>
              <a:t> meta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lut</a:t>
            </a:r>
            <a:r>
              <a:rPr lang="en-GB" dirty="0"/>
              <a:t>.</a:t>
            </a:r>
          </a:p>
        </p:txBody>
      </p:sp>
      <p:pic>
        <p:nvPicPr>
          <p:cNvPr id="15" name="Picture 8" descr="Quantis Logo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08" y="6378832"/>
            <a:ext cx="725854" cy="18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6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lide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500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1218269" y="1612443"/>
            <a:ext cx="6427924" cy="1479029"/>
          </a:xfrm>
        </p:spPr>
        <p:txBody>
          <a:bodyPr anchor="t" anchorCtr="0">
            <a:noAutofit/>
          </a:bodyPr>
          <a:lstStyle>
            <a:lvl1pPr marL="179388" indent="-179388">
              <a:lnSpc>
                <a:spcPct val="80000"/>
              </a:lnSpc>
              <a:buNone/>
              <a:defRPr sz="3200" b="0" i="0" cap="none" baseline="0">
                <a:solidFill>
                  <a:schemeClr val="bg1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“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a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magn</a:t>
            </a:r>
            <a:r>
              <a:rPr lang="en-GB" dirty="0"/>
              <a:t> </a:t>
            </a:r>
            <a:r>
              <a:rPr lang="en-GB" dirty="0" err="1"/>
              <a:t>aliqua</a:t>
            </a:r>
            <a:r>
              <a:rPr lang="en-GB" dirty="0"/>
              <a:t>, </a:t>
            </a:r>
            <a:r>
              <a:rPr lang="en-GB" dirty="0" err="1"/>
              <a:t>est</a:t>
            </a:r>
            <a:r>
              <a:rPr lang="en-GB" dirty="0"/>
              <a:t> an </a:t>
            </a:r>
            <a:r>
              <a:rPr lang="en-GB" dirty="0" err="1"/>
              <a:t>ipsum</a:t>
            </a:r>
            <a:r>
              <a:rPr lang="en-GB" dirty="0"/>
              <a:t>.”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1218269" y="3055555"/>
            <a:ext cx="6427924" cy="423313"/>
          </a:xfrm>
        </p:spPr>
        <p:txBody>
          <a:bodyPr anchor="t" anchorCtr="0">
            <a:noAutofit/>
          </a:bodyPr>
          <a:lstStyle>
            <a:lvl1pPr marL="0" indent="0" algn="r">
              <a:lnSpc>
                <a:spcPct val="80000"/>
              </a:lnSpc>
              <a:buNone/>
              <a:defRPr sz="2000" b="0" i="0" cap="all" baseline="0">
                <a:solidFill>
                  <a:srgbClr val="FFFFFF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	Albert Einstein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6319227"/>
            <a:ext cx="9144000" cy="2825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064500" y="6323423"/>
            <a:ext cx="6223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3F0C8F-1481-1D4B-93C7-BCE79DA70741}" type="slidenum">
              <a:rPr lang="en-US" smtClean="0">
                <a:solidFill>
                  <a:schemeClr val="tx2"/>
                </a:solidFill>
              </a:rPr>
              <a:pPr/>
              <a:t>‹N°›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26331" y="6337300"/>
            <a:ext cx="5449319" cy="365125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1000" b="0" i="0">
                <a:solidFill>
                  <a:schemeClr val="tx2"/>
                </a:solidFill>
                <a:latin typeface="Calibri Light"/>
                <a:cs typeface="Calibri Light"/>
              </a:defRPr>
            </a:lvl1pPr>
          </a:lstStyle>
          <a:p>
            <a:r>
              <a:rPr lang="fr-FR" cap="all"/>
              <a:t>Hepia – Technique des bâtiments – Analyse du cycle de vie  •</a:t>
            </a:r>
            <a:endParaRPr lang="en-US" cap="all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33" y="6374150"/>
            <a:ext cx="726004" cy="18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63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677008" y="1057717"/>
            <a:ext cx="7723407" cy="0"/>
          </a:xfrm>
          <a:prstGeom prst="line">
            <a:avLst/>
          </a:prstGeom>
          <a:ln w="12700" cmpd="sng">
            <a:solidFill>
              <a:srgbClr val="E500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0" y="6319227"/>
            <a:ext cx="9144000" cy="282541"/>
          </a:xfrm>
          <a:prstGeom prst="rect">
            <a:avLst/>
          </a:prstGeom>
          <a:solidFill>
            <a:srgbClr val="E500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064500" y="6323423"/>
            <a:ext cx="6223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3F0C8F-1481-1D4B-93C7-BCE79DA70741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7028891" y="4233561"/>
            <a:ext cx="1413734" cy="1288097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i="0" cap="none" baseline="0">
                <a:solidFill>
                  <a:srgbClr val="6A5E5A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endParaRPr lang="en-GB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7031822" y="1960993"/>
            <a:ext cx="1413734" cy="1288097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i="0" cap="none" baseline="0">
                <a:solidFill>
                  <a:srgbClr val="6A5E5A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endParaRPr lang="en-GB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2947411" y="4238647"/>
            <a:ext cx="1413734" cy="1288097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i="0" cap="none" baseline="0">
                <a:solidFill>
                  <a:srgbClr val="6A5E5A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endParaRPr lang="en-GB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566685" y="383529"/>
            <a:ext cx="8229600" cy="652291"/>
          </a:xfrm>
        </p:spPr>
        <p:txBody>
          <a:bodyPr>
            <a:noAutofit/>
          </a:bodyPr>
          <a:lstStyle>
            <a:lvl1pPr algn="l">
              <a:defRPr sz="2400">
                <a:solidFill>
                  <a:srgbClr val="E5004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2947411" y="1959635"/>
            <a:ext cx="1413734" cy="1288097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Font typeface="Arial" charset="0"/>
              <a:buNone/>
              <a:defRPr sz="1200" b="0" i="0" cap="none" baseline="0">
                <a:solidFill>
                  <a:srgbClr val="6A5E5A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endParaRPr lang="en-GB" dirty="0"/>
          </a:p>
        </p:txBody>
      </p:sp>
      <p:grpSp>
        <p:nvGrpSpPr>
          <p:cNvPr id="36" name="Grouper 35"/>
          <p:cNvGrpSpPr/>
          <p:nvPr userDrawn="1"/>
        </p:nvGrpSpPr>
        <p:grpSpPr>
          <a:xfrm>
            <a:off x="731460" y="1598704"/>
            <a:ext cx="2036679" cy="2001974"/>
            <a:chOff x="672085" y="1598704"/>
            <a:chExt cx="2036679" cy="2001974"/>
          </a:xfrm>
        </p:grpSpPr>
        <p:sp>
          <p:nvSpPr>
            <p:cNvPr id="39" name="Block Arc 46"/>
            <p:cNvSpPr/>
            <p:nvPr/>
          </p:nvSpPr>
          <p:spPr>
            <a:xfrm rot="10800000">
              <a:off x="672085" y="1598704"/>
              <a:ext cx="2036679" cy="1990385"/>
            </a:xfrm>
            <a:prstGeom prst="blockArc">
              <a:avLst>
                <a:gd name="adj1" fmla="val 10800000"/>
                <a:gd name="adj2" fmla="val 21581874"/>
                <a:gd name="adj3" fmla="val 12037"/>
              </a:avLst>
            </a:prstGeom>
            <a:solidFill>
              <a:srgbClr val="C4BFB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Block Arc 53"/>
            <p:cNvSpPr/>
            <p:nvPr/>
          </p:nvSpPr>
          <p:spPr>
            <a:xfrm>
              <a:off x="672085" y="1610293"/>
              <a:ext cx="2036679" cy="1990385"/>
            </a:xfrm>
            <a:prstGeom prst="blockArc">
              <a:avLst>
                <a:gd name="adj1" fmla="val 10800000"/>
                <a:gd name="adj2" fmla="val 21581874"/>
                <a:gd name="adj3" fmla="val 12037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 rot="18900000">
              <a:off x="706573" y="2521734"/>
              <a:ext cx="166531" cy="166531"/>
            </a:xfrm>
            <a:prstGeom prst="rect">
              <a:avLst/>
            </a:prstGeom>
            <a:solidFill>
              <a:srgbClr val="C4BFB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 rot="18900000">
              <a:off x="2503253" y="2525099"/>
              <a:ext cx="166529" cy="166529"/>
            </a:xfrm>
            <a:prstGeom prst="rect">
              <a:avLst/>
            </a:prstGeom>
            <a:solidFill>
              <a:srgbClr val="E500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er 42"/>
          <p:cNvGrpSpPr/>
          <p:nvPr userDrawn="1"/>
        </p:nvGrpSpPr>
        <p:grpSpPr>
          <a:xfrm>
            <a:off x="731460" y="3945764"/>
            <a:ext cx="2036679" cy="2001974"/>
            <a:chOff x="672085" y="4052641"/>
            <a:chExt cx="2036679" cy="2001974"/>
          </a:xfrm>
        </p:grpSpPr>
        <p:sp>
          <p:nvSpPr>
            <p:cNvPr id="44" name="Block Arc 47"/>
            <p:cNvSpPr/>
            <p:nvPr/>
          </p:nvSpPr>
          <p:spPr>
            <a:xfrm rot="10800000">
              <a:off x="672085" y="4052641"/>
              <a:ext cx="2036679" cy="1990385"/>
            </a:xfrm>
            <a:prstGeom prst="blockArc">
              <a:avLst>
                <a:gd name="adj1" fmla="val 10800000"/>
                <a:gd name="adj2" fmla="val 21581874"/>
                <a:gd name="adj3" fmla="val 12037"/>
              </a:avLst>
            </a:prstGeom>
            <a:solidFill>
              <a:srgbClr val="C4BFB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Block Arc 54"/>
            <p:cNvSpPr/>
            <p:nvPr/>
          </p:nvSpPr>
          <p:spPr>
            <a:xfrm>
              <a:off x="672085" y="4064230"/>
              <a:ext cx="2036679" cy="1990385"/>
            </a:xfrm>
            <a:prstGeom prst="blockArc">
              <a:avLst>
                <a:gd name="adj1" fmla="val 10800000"/>
                <a:gd name="adj2" fmla="val 21581874"/>
                <a:gd name="adj3" fmla="val 12037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 rot="18900000">
              <a:off x="2508730" y="4976006"/>
              <a:ext cx="166529" cy="166529"/>
            </a:xfrm>
            <a:prstGeom prst="rect">
              <a:avLst/>
            </a:prstGeom>
            <a:solidFill>
              <a:srgbClr val="E500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 rot="18900000">
              <a:off x="706572" y="4976005"/>
              <a:ext cx="166531" cy="166531"/>
            </a:xfrm>
            <a:prstGeom prst="rect">
              <a:avLst/>
            </a:prstGeom>
            <a:solidFill>
              <a:srgbClr val="C4BFB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8" name="Grouper 47"/>
          <p:cNvGrpSpPr/>
          <p:nvPr userDrawn="1"/>
        </p:nvGrpSpPr>
        <p:grpSpPr>
          <a:xfrm>
            <a:off x="4844609" y="3926402"/>
            <a:ext cx="2036679" cy="2001974"/>
            <a:chOff x="4868359" y="3926401"/>
            <a:chExt cx="2036679" cy="2001974"/>
          </a:xfrm>
        </p:grpSpPr>
        <p:sp>
          <p:nvSpPr>
            <p:cNvPr id="49" name="Block Arc 72"/>
            <p:cNvSpPr/>
            <p:nvPr/>
          </p:nvSpPr>
          <p:spPr>
            <a:xfrm>
              <a:off x="4868359" y="3937990"/>
              <a:ext cx="2036679" cy="1990385"/>
            </a:xfrm>
            <a:prstGeom prst="blockArc">
              <a:avLst>
                <a:gd name="adj1" fmla="val 10800000"/>
                <a:gd name="adj2" fmla="val 21581874"/>
                <a:gd name="adj3" fmla="val 12037"/>
              </a:avLst>
            </a:prstGeom>
            <a:solidFill>
              <a:srgbClr val="C4BFB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Block Arc 73"/>
            <p:cNvSpPr/>
            <p:nvPr/>
          </p:nvSpPr>
          <p:spPr>
            <a:xfrm rot="10800000">
              <a:off x="4868359" y="3926401"/>
              <a:ext cx="2036679" cy="1990385"/>
            </a:xfrm>
            <a:prstGeom prst="blockArc">
              <a:avLst>
                <a:gd name="adj1" fmla="val 10800000"/>
                <a:gd name="adj2" fmla="val 21581874"/>
                <a:gd name="adj3" fmla="val 12037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 rot="18900000">
              <a:off x="6695209" y="4835527"/>
              <a:ext cx="166529" cy="166529"/>
            </a:xfrm>
            <a:prstGeom prst="rect">
              <a:avLst/>
            </a:prstGeom>
            <a:solidFill>
              <a:srgbClr val="E500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 rot="18900000">
              <a:off x="4903260" y="4840830"/>
              <a:ext cx="166531" cy="166531"/>
            </a:xfrm>
            <a:prstGeom prst="rect">
              <a:avLst/>
            </a:prstGeom>
            <a:solidFill>
              <a:srgbClr val="C4BFB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53" name="Grouper 52"/>
          <p:cNvGrpSpPr/>
          <p:nvPr userDrawn="1"/>
        </p:nvGrpSpPr>
        <p:grpSpPr>
          <a:xfrm>
            <a:off x="4844609" y="1610293"/>
            <a:ext cx="2036679" cy="2001974"/>
            <a:chOff x="4868359" y="1610293"/>
            <a:chExt cx="2036679" cy="2001974"/>
          </a:xfrm>
        </p:grpSpPr>
        <p:sp>
          <p:nvSpPr>
            <p:cNvPr id="54" name="Block Arc 45"/>
            <p:cNvSpPr/>
            <p:nvPr/>
          </p:nvSpPr>
          <p:spPr>
            <a:xfrm>
              <a:off x="4868359" y="1621882"/>
              <a:ext cx="2036679" cy="1990385"/>
            </a:xfrm>
            <a:prstGeom prst="blockArc">
              <a:avLst>
                <a:gd name="adj1" fmla="val 10800000"/>
                <a:gd name="adj2" fmla="val 21581874"/>
                <a:gd name="adj3" fmla="val 12037"/>
              </a:avLst>
            </a:prstGeom>
            <a:solidFill>
              <a:srgbClr val="C4BFB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Block Arc 55"/>
            <p:cNvSpPr/>
            <p:nvPr/>
          </p:nvSpPr>
          <p:spPr>
            <a:xfrm rot="10800000">
              <a:off x="4868359" y="1610293"/>
              <a:ext cx="2036679" cy="1990385"/>
            </a:xfrm>
            <a:prstGeom prst="blockArc">
              <a:avLst>
                <a:gd name="adj1" fmla="val 10800000"/>
                <a:gd name="adj2" fmla="val 21581874"/>
                <a:gd name="adj3" fmla="val 12037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 rot="18900000">
              <a:off x="6698374" y="2522521"/>
              <a:ext cx="166531" cy="166531"/>
            </a:xfrm>
            <a:prstGeom prst="rect">
              <a:avLst/>
            </a:prstGeom>
            <a:solidFill>
              <a:srgbClr val="C4BFB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 rot="18900000">
              <a:off x="4907065" y="2519977"/>
              <a:ext cx="166529" cy="166529"/>
            </a:xfrm>
            <a:prstGeom prst="rect">
              <a:avLst/>
            </a:prstGeom>
            <a:solidFill>
              <a:srgbClr val="E500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2" name="Picture 8" descr="Quantis Logo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08" y="6378832"/>
            <a:ext cx="725854" cy="181234"/>
          </a:xfrm>
          <a:prstGeom prst="rect">
            <a:avLst/>
          </a:prstGeom>
        </p:spPr>
      </p:pic>
      <p:sp>
        <p:nvSpPr>
          <p:cNvPr id="3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78926" y="6337300"/>
            <a:ext cx="4926804" cy="365125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1000" b="0" i="0">
                <a:latin typeface="Calibri Light"/>
                <a:cs typeface="Calibri Light"/>
              </a:defRPr>
            </a:lvl1pPr>
          </a:lstStyle>
          <a:p>
            <a:r>
              <a:rPr lang="fr-FR" cap="all">
                <a:solidFill>
                  <a:schemeClr val="bg1"/>
                </a:solidFill>
              </a:rPr>
              <a:t>Hepia – Technique des bâtiments – Analyse du cycle de vie  •</a:t>
            </a:r>
            <a:endParaRPr lang="fr-FR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3641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273">
          <p15:clr>
            <a:srgbClr val="FBAE40"/>
          </p15:clr>
        </p15:guide>
        <p15:guide id="2" pos="433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going Process: 5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677008" y="1057717"/>
            <a:ext cx="7723407" cy="0"/>
          </a:xfrm>
          <a:prstGeom prst="line">
            <a:avLst/>
          </a:prstGeom>
          <a:ln w="12700" cmpd="sng">
            <a:solidFill>
              <a:srgbClr val="E500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0" y="6319227"/>
            <a:ext cx="9144000" cy="282541"/>
          </a:xfrm>
          <a:prstGeom prst="rect">
            <a:avLst/>
          </a:prstGeom>
          <a:solidFill>
            <a:srgbClr val="E500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064500" y="6323423"/>
            <a:ext cx="6223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3F0C8F-1481-1D4B-93C7-BCE79DA70741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380527" y="3834883"/>
            <a:ext cx="1413734" cy="1288097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 cap="none" baseline="0">
                <a:solidFill>
                  <a:srgbClr val="6A5E5A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endParaRPr lang="en-GB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2416694" y="3848759"/>
            <a:ext cx="1413734" cy="1288097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 cap="none" baseline="0">
                <a:solidFill>
                  <a:srgbClr val="6A5E5A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endParaRPr lang="en-GB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3911135" y="3848758"/>
            <a:ext cx="1413734" cy="1288097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 cap="none" baseline="0">
                <a:solidFill>
                  <a:srgbClr val="6A5E5A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endParaRPr lang="en-GB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566685" y="383529"/>
            <a:ext cx="8229600" cy="652291"/>
          </a:xfrm>
        </p:spPr>
        <p:txBody>
          <a:bodyPr>
            <a:noAutofit/>
          </a:bodyPr>
          <a:lstStyle>
            <a:lvl1pPr algn="l">
              <a:defRPr sz="2400">
                <a:solidFill>
                  <a:srgbClr val="E5004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0" name="Block Arc 47"/>
          <p:cNvSpPr/>
          <p:nvPr userDrawn="1"/>
        </p:nvSpPr>
        <p:spPr>
          <a:xfrm rot="10800000">
            <a:off x="6673104" y="1975017"/>
            <a:ext cx="1647420" cy="1609974"/>
          </a:xfrm>
          <a:prstGeom prst="blockArc">
            <a:avLst>
              <a:gd name="adj1" fmla="val 10800000"/>
              <a:gd name="adj2" fmla="val 21581874"/>
              <a:gd name="adj3" fmla="val 12037"/>
            </a:avLst>
          </a:prstGeom>
          <a:solidFill>
            <a:srgbClr val="C4BF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Block Arc 45"/>
          <p:cNvSpPr/>
          <p:nvPr userDrawn="1"/>
        </p:nvSpPr>
        <p:spPr>
          <a:xfrm>
            <a:off x="2311187" y="1992722"/>
            <a:ext cx="1647420" cy="1609974"/>
          </a:xfrm>
          <a:prstGeom prst="blockArc">
            <a:avLst>
              <a:gd name="adj1" fmla="val 10800000"/>
              <a:gd name="adj2" fmla="val 21581874"/>
              <a:gd name="adj3" fmla="val 12037"/>
            </a:avLst>
          </a:prstGeom>
          <a:solidFill>
            <a:srgbClr val="C4BF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Block Arc 46"/>
          <p:cNvSpPr/>
          <p:nvPr userDrawn="1"/>
        </p:nvSpPr>
        <p:spPr>
          <a:xfrm rot="10800000">
            <a:off x="855570" y="1983348"/>
            <a:ext cx="1647420" cy="1609974"/>
          </a:xfrm>
          <a:prstGeom prst="blockArc">
            <a:avLst>
              <a:gd name="adj1" fmla="val 10800000"/>
              <a:gd name="adj2" fmla="val 21581874"/>
              <a:gd name="adj3" fmla="val 12037"/>
            </a:avLst>
          </a:prstGeom>
          <a:solidFill>
            <a:srgbClr val="C4BF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Block Arc 47"/>
          <p:cNvSpPr/>
          <p:nvPr userDrawn="1"/>
        </p:nvSpPr>
        <p:spPr>
          <a:xfrm rot="10800000">
            <a:off x="3766341" y="1983348"/>
            <a:ext cx="1647420" cy="1609974"/>
          </a:xfrm>
          <a:prstGeom prst="blockArc">
            <a:avLst>
              <a:gd name="adj1" fmla="val 10800000"/>
              <a:gd name="adj2" fmla="val 21581874"/>
              <a:gd name="adj3" fmla="val 12037"/>
            </a:avLst>
          </a:prstGeom>
          <a:solidFill>
            <a:srgbClr val="C4BF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Block Arc 53"/>
          <p:cNvSpPr/>
          <p:nvPr userDrawn="1"/>
        </p:nvSpPr>
        <p:spPr>
          <a:xfrm>
            <a:off x="855570" y="1992722"/>
            <a:ext cx="1647420" cy="1609974"/>
          </a:xfrm>
          <a:prstGeom prst="blockArc">
            <a:avLst>
              <a:gd name="adj1" fmla="val 10800000"/>
              <a:gd name="adj2" fmla="val 21581874"/>
              <a:gd name="adj3" fmla="val 12037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Block Arc 55"/>
          <p:cNvSpPr/>
          <p:nvPr userDrawn="1"/>
        </p:nvSpPr>
        <p:spPr>
          <a:xfrm rot="10800000">
            <a:off x="2311187" y="1983348"/>
            <a:ext cx="1647420" cy="1609974"/>
          </a:xfrm>
          <a:prstGeom prst="blockArc">
            <a:avLst>
              <a:gd name="adj1" fmla="val 10800000"/>
              <a:gd name="adj2" fmla="val 21581874"/>
              <a:gd name="adj3" fmla="val 12037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 rot="18900000">
            <a:off x="883467" y="2729964"/>
            <a:ext cx="134703" cy="134703"/>
          </a:xfrm>
          <a:prstGeom prst="rect">
            <a:avLst/>
          </a:prstGeom>
          <a:solidFill>
            <a:srgbClr val="C4BF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Block Arc 72"/>
          <p:cNvSpPr/>
          <p:nvPr userDrawn="1"/>
        </p:nvSpPr>
        <p:spPr>
          <a:xfrm>
            <a:off x="5220411" y="1992722"/>
            <a:ext cx="1647420" cy="1609974"/>
          </a:xfrm>
          <a:prstGeom prst="blockArc">
            <a:avLst>
              <a:gd name="adj1" fmla="val 10800000"/>
              <a:gd name="adj2" fmla="val 21581874"/>
              <a:gd name="adj3" fmla="val 12037"/>
            </a:avLst>
          </a:prstGeom>
          <a:solidFill>
            <a:srgbClr val="C4BF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Block Arc 73"/>
          <p:cNvSpPr/>
          <p:nvPr userDrawn="1"/>
        </p:nvSpPr>
        <p:spPr>
          <a:xfrm rot="10800000">
            <a:off x="5220411" y="1983348"/>
            <a:ext cx="1647420" cy="1609974"/>
          </a:xfrm>
          <a:prstGeom prst="blockArc">
            <a:avLst>
              <a:gd name="adj1" fmla="val 10800000"/>
              <a:gd name="adj2" fmla="val 21581874"/>
              <a:gd name="adj3" fmla="val 12037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Block Arc 54"/>
          <p:cNvSpPr/>
          <p:nvPr userDrawn="1"/>
        </p:nvSpPr>
        <p:spPr>
          <a:xfrm>
            <a:off x="3766341" y="1992722"/>
            <a:ext cx="1647420" cy="1609974"/>
          </a:xfrm>
          <a:prstGeom prst="blockArc">
            <a:avLst>
              <a:gd name="adj1" fmla="val 10800000"/>
              <a:gd name="adj2" fmla="val 21581874"/>
              <a:gd name="adj3" fmla="val 12037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Block Arc 54"/>
          <p:cNvSpPr/>
          <p:nvPr userDrawn="1"/>
        </p:nvSpPr>
        <p:spPr>
          <a:xfrm>
            <a:off x="6673104" y="1984391"/>
            <a:ext cx="1647420" cy="1609974"/>
          </a:xfrm>
          <a:prstGeom prst="blockArc">
            <a:avLst>
              <a:gd name="adj1" fmla="val 10800000"/>
              <a:gd name="adj2" fmla="val 21581874"/>
              <a:gd name="adj3" fmla="val 12037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 userDrawn="1"/>
        </p:nvSpPr>
        <p:spPr>
          <a:xfrm rot="18900000">
            <a:off x="8157925" y="2719518"/>
            <a:ext cx="134701" cy="134701"/>
          </a:xfrm>
          <a:prstGeom prst="rect">
            <a:avLst/>
          </a:prstGeom>
          <a:solidFill>
            <a:srgbClr val="E500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934285" y="3834882"/>
            <a:ext cx="1413734" cy="1288097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 cap="none" baseline="0">
                <a:solidFill>
                  <a:srgbClr val="6A5E5A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endParaRPr lang="en-GB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6853061" y="3848760"/>
            <a:ext cx="1413734" cy="1288097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 cap="none" baseline="0">
                <a:solidFill>
                  <a:srgbClr val="6A5E5A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endParaRPr lang="en-GB" dirty="0"/>
          </a:p>
        </p:txBody>
      </p:sp>
      <p:pic>
        <p:nvPicPr>
          <p:cNvPr id="30" name="Picture 8" descr="Quantis Logo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08" y="6378832"/>
            <a:ext cx="725854" cy="181234"/>
          </a:xfrm>
          <a:prstGeom prst="rect">
            <a:avLst/>
          </a:prstGeom>
        </p:spPr>
      </p:pic>
      <p:sp>
        <p:nvSpPr>
          <p:cNvPr id="3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78926" y="6337300"/>
            <a:ext cx="4926804" cy="365125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1000" b="0" i="0">
                <a:latin typeface="Calibri Light"/>
                <a:cs typeface="Calibri Light"/>
              </a:defRPr>
            </a:lvl1pPr>
          </a:lstStyle>
          <a:p>
            <a:r>
              <a:rPr lang="fr-FR" cap="all">
                <a:solidFill>
                  <a:schemeClr val="bg1"/>
                </a:solidFill>
              </a:rPr>
              <a:t>Hepia – Technique des bâtiments – Analyse du cycle de vie  •</a:t>
            </a:r>
            <a:endParaRPr lang="fr-FR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23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going Process: 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677008" y="1057717"/>
            <a:ext cx="7723407" cy="0"/>
          </a:xfrm>
          <a:prstGeom prst="line">
            <a:avLst/>
          </a:prstGeom>
          <a:ln w="12700" cmpd="sng">
            <a:solidFill>
              <a:srgbClr val="E500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0" y="6319227"/>
            <a:ext cx="9144000" cy="282541"/>
          </a:xfrm>
          <a:prstGeom prst="rect">
            <a:avLst/>
          </a:prstGeom>
          <a:solidFill>
            <a:srgbClr val="E500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064500" y="6323423"/>
            <a:ext cx="6223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3F0C8F-1481-1D4B-93C7-BCE79DA70741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6" name="Block Arc 45"/>
          <p:cNvSpPr/>
          <p:nvPr/>
        </p:nvSpPr>
        <p:spPr>
          <a:xfrm>
            <a:off x="2655125" y="1948777"/>
            <a:ext cx="2036679" cy="1990385"/>
          </a:xfrm>
          <a:prstGeom prst="blockArc">
            <a:avLst>
              <a:gd name="adj1" fmla="val 10800000"/>
              <a:gd name="adj2" fmla="val 21581874"/>
              <a:gd name="adj3" fmla="val 12037"/>
            </a:avLst>
          </a:prstGeom>
          <a:solidFill>
            <a:srgbClr val="C4BF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Block Arc 46"/>
          <p:cNvSpPr/>
          <p:nvPr/>
        </p:nvSpPr>
        <p:spPr>
          <a:xfrm rot="10800000">
            <a:off x="855570" y="1937188"/>
            <a:ext cx="2036679" cy="1990385"/>
          </a:xfrm>
          <a:prstGeom prst="blockArc">
            <a:avLst>
              <a:gd name="adj1" fmla="val 10800000"/>
              <a:gd name="adj2" fmla="val 21581874"/>
              <a:gd name="adj3" fmla="val 12037"/>
            </a:avLst>
          </a:prstGeom>
          <a:solidFill>
            <a:srgbClr val="C4BF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Block Arc 47"/>
          <p:cNvSpPr/>
          <p:nvPr/>
        </p:nvSpPr>
        <p:spPr>
          <a:xfrm rot="10800000">
            <a:off x="4454109" y="1937188"/>
            <a:ext cx="2036679" cy="1990385"/>
          </a:xfrm>
          <a:prstGeom prst="blockArc">
            <a:avLst>
              <a:gd name="adj1" fmla="val 10800000"/>
              <a:gd name="adj2" fmla="val 21581874"/>
              <a:gd name="adj3" fmla="val 12037"/>
            </a:avLst>
          </a:prstGeom>
          <a:solidFill>
            <a:srgbClr val="C4BF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Block Arc 53"/>
          <p:cNvSpPr/>
          <p:nvPr/>
        </p:nvSpPr>
        <p:spPr>
          <a:xfrm>
            <a:off x="855570" y="1948777"/>
            <a:ext cx="2036679" cy="1990385"/>
          </a:xfrm>
          <a:prstGeom prst="blockArc">
            <a:avLst>
              <a:gd name="adj1" fmla="val 10800000"/>
              <a:gd name="adj2" fmla="val 21581874"/>
              <a:gd name="adj3" fmla="val 12037"/>
            </a:avLst>
          </a:prstGeom>
          <a:solidFill>
            <a:srgbClr val="E500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Block Arc 55"/>
          <p:cNvSpPr/>
          <p:nvPr/>
        </p:nvSpPr>
        <p:spPr>
          <a:xfrm rot="10800000">
            <a:off x="2655125" y="1937188"/>
            <a:ext cx="2036679" cy="1990385"/>
          </a:xfrm>
          <a:prstGeom prst="blockArc">
            <a:avLst>
              <a:gd name="adj1" fmla="val 10800000"/>
              <a:gd name="adj2" fmla="val 21581874"/>
              <a:gd name="adj3" fmla="val 12037"/>
            </a:avLst>
          </a:prstGeom>
          <a:solidFill>
            <a:srgbClr val="E500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 rot="18900000">
            <a:off x="890058" y="2860218"/>
            <a:ext cx="166531" cy="166531"/>
          </a:xfrm>
          <a:prstGeom prst="rect">
            <a:avLst/>
          </a:prstGeom>
          <a:solidFill>
            <a:srgbClr val="C4BF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Block Arc 72"/>
          <p:cNvSpPr/>
          <p:nvPr userDrawn="1"/>
        </p:nvSpPr>
        <p:spPr>
          <a:xfrm>
            <a:off x="6251752" y="1948777"/>
            <a:ext cx="2036679" cy="1990385"/>
          </a:xfrm>
          <a:prstGeom prst="blockArc">
            <a:avLst>
              <a:gd name="adj1" fmla="val 10800000"/>
              <a:gd name="adj2" fmla="val 21581874"/>
              <a:gd name="adj3" fmla="val 12037"/>
            </a:avLst>
          </a:prstGeom>
          <a:solidFill>
            <a:srgbClr val="C4BF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Block Arc 73"/>
          <p:cNvSpPr/>
          <p:nvPr userDrawn="1"/>
        </p:nvSpPr>
        <p:spPr>
          <a:xfrm rot="10800000">
            <a:off x="6251752" y="1937188"/>
            <a:ext cx="2036679" cy="1990385"/>
          </a:xfrm>
          <a:prstGeom prst="blockArc">
            <a:avLst>
              <a:gd name="adj1" fmla="val 10800000"/>
              <a:gd name="adj2" fmla="val 21581874"/>
              <a:gd name="adj3" fmla="val 12037"/>
            </a:avLst>
          </a:prstGeom>
          <a:solidFill>
            <a:srgbClr val="E500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Block Arc 54"/>
          <p:cNvSpPr/>
          <p:nvPr userDrawn="1"/>
        </p:nvSpPr>
        <p:spPr>
          <a:xfrm>
            <a:off x="4454109" y="1948777"/>
            <a:ext cx="2036679" cy="1990385"/>
          </a:xfrm>
          <a:prstGeom prst="blockArc">
            <a:avLst>
              <a:gd name="adj1" fmla="val 10800000"/>
              <a:gd name="adj2" fmla="val 21581874"/>
              <a:gd name="adj3" fmla="val 12037"/>
            </a:avLst>
          </a:prstGeom>
          <a:solidFill>
            <a:srgbClr val="E500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 rot="18900000">
            <a:off x="8087412" y="2857602"/>
            <a:ext cx="166529" cy="166529"/>
          </a:xfrm>
          <a:prstGeom prst="rect">
            <a:avLst/>
          </a:prstGeom>
          <a:solidFill>
            <a:srgbClr val="E500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6535127" y="4257560"/>
            <a:ext cx="1613831" cy="1288097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 cap="none" baseline="0">
                <a:solidFill>
                  <a:srgbClr val="6A5E5A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endParaRPr lang="en-GB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2872469" y="4258461"/>
            <a:ext cx="1613831" cy="1288097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 cap="none" baseline="0">
                <a:solidFill>
                  <a:srgbClr val="6A5E5A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endParaRPr lang="en-GB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692379" y="4257560"/>
            <a:ext cx="1613831" cy="1288097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 cap="none" baseline="0">
                <a:solidFill>
                  <a:srgbClr val="6A5E5A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endParaRPr lang="en-GB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1076310" y="4256438"/>
            <a:ext cx="1613831" cy="1288097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buFont typeface="Arial" charset="0"/>
              <a:buNone/>
              <a:defRPr sz="1200" b="0" i="0" cap="none" baseline="0">
                <a:solidFill>
                  <a:srgbClr val="6A5E5A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endParaRPr lang="en-GB" dirty="0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566685" y="383529"/>
            <a:ext cx="8229600" cy="652291"/>
          </a:xfrm>
        </p:spPr>
        <p:txBody>
          <a:bodyPr>
            <a:noAutofit/>
          </a:bodyPr>
          <a:lstStyle>
            <a:lvl1pPr algn="l">
              <a:defRPr sz="2400">
                <a:solidFill>
                  <a:srgbClr val="E5004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27" name="Picture 8" descr="Quantis Logo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08" y="6378832"/>
            <a:ext cx="725854" cy="181234"/>
          </a:xfrm>
          <a:prstGeom prst="rect">
            <a:avLst/>
          </a:prstGeom>
        </p:spPr>
      </p:pic>
      <p:sp>
        <p:nvSpPr>
          <p:cNvPr id="2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78926" y="6337300"/>
            <a:ext cx="4926804" cy="365125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1000" b="0" i="0">
                <a:latin typeface="Calibri Light"/>
                <a:cs typeface="Calibri Light"/>
              </a:defRPr>
            </a:lvl1pPr>
          </a:lstStyle>
          <a:p>
            <a:r>
              <a:rPr lang="fr-FR" cap="all">
                <a:solidFill>
                  <a:schemeClr val="bg1"/>
                </a:solidFill>
              </a:rPr>
              <a:t>Hepia – Technique des bâtiments – Analyse du cycle de vie  •</a:t>
            </a:r>
            <a:endParaRPr lang="fr-FR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91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going Process: 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677008" y="1057717"/>
            <a:ext cx="7723407" cy="0"/>
          </a:xfrm>
          <a:prstGeom prst="line">
            <a:avLst/>
          </a:prstGeom>
          <a:ln w="12700" cmpd="sng">
            <a:solidFill>
              <a:srgbClr val="E500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0" y="6319227"/>
            <a:ext cx="9144000" cy="282541"/>
          </a:xfrm>
          <a:prstGeom prst="rect">
            <a:avLst/>
          </a:prstGeom>
          <a:solidFill>
            <a:srgbClr val="E500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064500" y="6323423"/>
            <a:ext cx="6223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3F0C8F-1481-1D4B-93C7-BCE79DA70741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6" name="Block Arc 45"/>
          <p:cNvSpPr/>
          <p:nvPr/>
        </p:nvSpPr>
        <p:spPr>
          <a:xfrm>
            <a:off x="3532178" y="1948777"/>
            <a:ext cx="2036679" cy="1990385"/>
          </a:xfrm>
          <a:prstGeom prst="blockArc">
            <a:avLst>
              <a:gd name="adj1" fmla="val 10800000"/>
              <a:gd name="adj2" fmla="val 21581874"/>
              <a:gd name="adj3" fmla="val 12037"/>
            </a:avLst>
          </a:prstGeom>
          <a:solidFill>
            <a:srgbClr val="C4BF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Block Arc 46"/>
          <p:cNvSpPr/>
          <p:nvPr/>
        </p:nvSpPr>
        <p:spPr>
          <a:xfrm rot="10800000">
            <a:off x="1732623" y="1937188"/>
            <a:ext cx="2036679" cy="1990385"/>
          </a:xfrm>
          <a:prstGeom prst="blockArc">
            <a:avLst>
              <a:gd name="adj1" fmla="val 10800000"/>
              <a:gd name="adj2" fmla="val 21581874"/>
              <a:gd name="adj3" fmla="val 12037"/>
            </a:avLst>
          </a:prstGeom>
          <a:solidFill>
            <a:srgbClr val="C4BF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Block Arc 47"/>
          <p:cNvSpPr/>
          <p:nvPr/>
        </p:nvSpPr>
        <p:spPr>
          <a:xfrm rot="10800000">
            <a:off x="5331162" y="1937188"/>
            <a:ext cx="2036679" cy="1990385"/>
          </a:xfrm>
          <a:prstGeom prst="blockArc">
            <a:avLst>
              <a:gd name="adj1" fmla="val 10800000"/>
              <a:gd name="adj2" fmla="val 21581874"/>
              <a:gd name="adj3" fmla="val 12037"/>
            </a:avLst>
          </a:prstGeom>
          <a:solidFill>
            <a:srgbClr val="C4BF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Block Arc 53"/>
          <p:cNvSpPr/>
          <p:nvPr/>
        </p:nvSpPr>
        <p:spPr>
          <a:xfrm>
            <a:off x="1732623" y="1948777"/>
            <a:ext cx="2036679" cy="1990385"/>
          </a:xfrm>
          <a:prstGeom prst="blockArc">
            <a:avLst>
              <a:gd name="adj1" fmla="val 10800000"/>
              <a:gd name="adj2" fmla="val 21581874"/>
              <a:gd name="adj3" fmla="val 12037"/>
            </a:avLst>
          </a:prstGeom>
          <a:solidFill>
            <a:srgbClr val="E500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Block Arc 55"/>
          <p:cNvSpPr/>
          <p:nvPr/>
        </p:nvSpPr>
        <p:spPr>
          <a:xfrm rot="10800000">
            <a:off x="3532178" y="1937188"/>
            <a:ext cx="2036679" cy="1990385"/>
          </a:xfrm>
          <a:prstGeom prst="blockArc">
            <a:avLst>
              <a:gd name="adj1" fmla="val 10800000"/>
              <a:gd name="adj2" fmla="val 21581874"/>
              <a:gd name="adj3" fmla="val 12037"/>
            </a:avLst>
          </a:prstGeom>
          <a:solidFill>
            <a:srgbClr val="E500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 rot="18900000">
            <a:off x="1767111" y="2860218"/>
            <a:ext cx="166531" cy="166531"/>
          </a:xfrm>
          <a:prstGeom prst="rect">
            <a:avLst/>
          </a:prstGeom>
          <a:solidFill>
            <a:srgbClr val="C4BF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Block Arc 54"/>
          <p:cNvSpPr/>
          <p:nvPr userDrawn="1"/>
        </p:nvSpPr>
        <p:spPr>
          <a:xfrm>
            <a:off x="5331162" y="1948777"/>
            <a:ext cx="2036679" cy="1990385"/>
          </a:xfrm>
          <a:prstGeom prst="blockArc">
            <a:avLst>
              <a:gd name="adj1" fmla="val 10800000"/>
              <a:gd name="adj2" fmla="val 21581874"/>
              <a:gd name="adj3" fmla="val 12037"/>
            </a:avLst>
          </a:prstGeom>
          <a:solidFill>
            <a:srgbClr val="E500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 rot="18900000">
            <a:off x="7166823" y="2857603"/>
            <a:ext cx="166529" cy="166529"/>
          </a:xfrm>
          <a:prstGeom prst="rect">
            <a:avLst/>
          </a:prstGeom>
          <a:solidFill>
            <a:srgbClr val="E500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570257" y="4268019"/>
            <a:ext cx="1613831" cy="1288097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 cap="none" baseline="0">
                <a:solidFill>
                  <a:srgbClr val="6A5E5A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endParaRPr lang="en-GB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1942768" y="4268920"/>
            <a:ext cx="1613831" cy="1288097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 cap="none" baseline="0">
                <a:solidFill>
                  <a:srgbClr val="6A5E5A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endParaRPr lang="en-GB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3715786" y="4268019"/>
            <a:ext cx="1613831" cy="1288097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 cap="none" baseline="0">
                <a:solidFill>
                  <a:srgbClr val="6A5E5A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endParaRPr lang="en-GB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66685" y="383529"/>
            <a:ext cx="8229600" cy="652291"/>
          </a:xfrm>
        </p:spPr>
        <p:txBody>
          <a:bodyPr>
            <a:noAutofit/>
          </a:bodyPr>
          <a:lstStyle>
            <a:lvl1pPr algn="l">
              <a:defRPr sz="2400">
                <a:solidFill>
                  <a:srgbClr val="E5004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9" name="Picture 8" descr="Quantis Logo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08" y="6378832"/>
            <a:ext cx="725854" cy="181234"/>
          </a:xfrm>
          <a:prstGeom prst="rect">
            <a:avLst/>
          </a:prstGeom>
        </p:spPr>
      </p:pic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78926" y="6337300"/>
            <a:ext cx="4926804" cy="365125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1000" b="0" i="0">
                <a:latin typeface="Calibri Light"/>
                <a:cs typeface="Calibri Light"/>
              </a:defRPr>
            </a:lvl1pPr>
          </a:lstStyle>
          <a:p>
            <a:r>
              <a:rPr lang="fr-FR" cap="all">
                <a:solidFill>
                  <a:schemeClr val="bg1"/>
                </a:solidFill>
              </a:rPr>
              <a:t>Hepia – Technique des bâtiments – Analyse du cycle de vie  •</a:t>
            </a:r>
            <a:endParaRPr lang="fr-FR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16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tribution graph + z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153178" y="1035820"/>
            <a:ext cx="2990822" cy="5081653"/>
          </a:xfrm>
          <a:prstGeom prst="rect">
            <a:avLst/>
          </a:prstGeom>
          <a:solidFill>
            <a:srgbClr val="ECE9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77008" y="1057717"/>
            <a:ext cx="5147707" cy="0"/>
          </a:xfrm>
          <a:prstGeom prst="line">
            <a:avLst/>
          </a:prstGeom>
          <a:ln w="12700" cmpd="sng">
            <a:solidFill>
              <a:srgbClr val="E500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66685" y="383529"/>
            <a:ext cx="4567737" cy="652291"/>
          </a:xfrm>
        </p:spPr>
        <p:txBody>
          <a:bodyPr>
            <a:noAutofit/>
          </a:bodyPr>
          <a:lstStyle>
            <a:lvl1pPr algn="l">
              <a:defRPr sz="2400">
                <a:solidFill>
                  <a:srgbClr val="E5004B"/>
                </a:solidFill>
              </a:defRPr>
            </a:lvl1pPr>
          </a:lstStyle>
          <a:p>
            <a:r>
              <a:rPr lang="en-GB" dirty="0"/>
              <a:t>Distribution graph + zoom</a:t>
            </a:r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6319227"/>
            <a:ext cx="9144000" cy="282541"/>
          </a:xfrm>
          <a:prstGeom prst="rect">
            <a:avLst/>
          </a:prstGeom>
          <a:solidFill>
            <a:srgbClr val="E500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8064500" y="6323423"/>
            <a:ext cx="6223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3F0C8F-1481-1D4B-93C7-BCE79DA70741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9" name="Picture 8" descr="Quantis Logo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08" y="6378832"/>
            <a:ext cx="725854" cy="181234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78926" y="6337300"/>
            <a:ext cx="4926804" cy="365125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1000" b="0" i="0">
                <a:latin typeface="Calibri Light"/>
                <a:cs typeface="Calibri Light"/>
              </a:defRPr>
            </a:lvl1pPr>
          </a:lstStyle>
          <a:p>
            <a:r>
              <a:rPr lang="fr-FR" cap="all">
                <a:solidFill>
                  <a:schemeClr val="bg1"/>
                </a:solidFill>
              </a:rPr>
              <a:t>Hepia – Technique des bâtiments – Analyse du cycle de vie  •</a:t>
            </a:r>
            <a:endParaRPr lang="fr-FR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513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21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708" r:id="rId14"/>
    <p:sldLayoutId id="2147483711" r:id="rId15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f"/><Relationship Id="rId3" Type="http://schemas.openxmlformats.org/officeDocument/2006/relationships/image" Target="../media/image44.tiff"/><Relationship Id="rId7" Type="http://schemas.openxmlformats.org/officeDocument/2006/relationships/image" Target="../media/image4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jpeg"/><Relationship Id="rId10" Type="http://schemas.openxmlformats.org/officeDocument/2006/relationships/image" Target="../media/image25.png"/><Relationship Id="rId19" Type="http://schemas.openxmlformats.org/officeDocument/2006/relationships/image" Target="../media/image32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6389"/>
            <a:ext cx="5302249" cy="687438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02250" y="0"/>
            <a:ext cx="3841750" cy="6858000"/>
          </a:xfrm>
          <a:prstGeom prst="rect">
            <a:avLst/>
          </a:prstGeom>
          <a:solidFill>
            <a:srgbClr val="E5004B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302250" y="0"/>
            <a:ext cx="65617" cy="6858000"/>
          </a:xfrm>
          <a:prstGeom prst="rect">
            <a:avLst/>
          </a:prstGeom>
          <a:solidFill>
            <a:srgbClr val="E600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Picture 15" descr="Quantis Logo_whit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961" y="372685"/>
            <a:ext cx="2161540" cy="539700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5549681" y="1219359"/>
            <a:ext cx="3360420" cy="82280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i="0" kern="1200" cap="all" baseline="0">
                <a:solidFill>
                  <a:schemeClr val="bg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r>
              <a:rPr lang="fr-FR" sz="2400" dirty="0"/>
              <a:t>ALIMENTATION: </a:t>
            </a:r>
          </a:p>
          <a:p>
            <a:r>
              <a:rPr lang="fr-FR" sz="2400" dirty="0"/>
              <a:t>QUEL IMPACT ENVIRONNEMENTAL AU QUOTIDIEN?</a:t>
            </a:r>
            <a:endParaRPr lang="en-US" sz="2400" dirty="0"/>
          </a:p>
        </p:txBody>
      </p:sp>
      <p:cxnSp>
        <p:nvCxnSpPr>
          <p:cNvPr id="22" name="Straight Connector 23"/>
          <p:cNvCxnSpPr/>
          <p:nvPr/>
        </p:nvCxnSpPr>
        <p:spPr>
          <a:xfrm>
            <a:off x="5549681" y="2946917"/>
            <a:ext cx="3508375" cy="0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/>
          <p:cNvSpPr txBox="1">
            <a:spLocks/>
          </p:cNvSpPr>
          <p:nvPr/>
        </p:nvSpPr>
        <p:spPr>
          <a:xfrm>
            <a:off x="5622987" y="4194521"/>
            <a:ext cx="3287783" cy="9316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None/>
              <a:defRPr sz="1600" b="0" i="0" kern="1200" cap="all">
                <a:solidFill>
                  <a:srgbClr val="FFFFFF"/>
                </a:solidFill>
                <a:latin typeface="Calibri Light"/>
                <a:ea typeface="+mn-ea"/>
                <a:cs typeface="Calibri Light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None/>
              <a:defRPr sz="1600" b="0" i="0" kern="1200">
                <a:solidFill>
                  <a:schemeClr val="tx2"/>
                </a:solidFill>
                <a:latin typeface="Calibri Light"/>
                <a:ea typeface="+mn-ea"/>
                <a:cs typeface="Calibri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None/>
              <a:defRPr sz="1600" b="0" i="0" kern="1200">
                <a:solidFill>
                  <a:schemeClr val="tx2"/>
                </a:solidFill>
                <a:latin typeface="Calibri Light"/>
                <a:ea typeface="+mn-ea"/>
                <a:cs typeface="Calibri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None/>
              <a:defRPr sz="1600" b="0" i="0" kern="1200">
                <a:solidFill>
                  <a:schemeClr val="tx2"/>
                </a:solidFill>
                <a:latin typeface="Calibri Light"/>
                <a:ea typeface="+mn-ea"/>
                <a:cs typeface="Calibri Light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None/>
              <a:defRPr sz="1600" b="0" i="0" kern="1200">
                <a:solidFill>
                  <a:schemeClr val="tx2"/>
                </a:solidFill>
                <a:latin typeface="Calibri Light"/>
                <a:ea typeface="+mn-ea"/>
                <a:cs typeface="Calibri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cap="none" dirty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5612042" y="3531543"/>
            <a:ext cx="3287783" cy="3647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None/>
              <a:defRPr sz="1200" b="0" i="0" kern="1200" cap="all">
                <a:solidFill>
                  <a:srgbClr val="FFFFFF"/>
                </a:solidFill>
                <a:latin typeface="Calibri Light"/>
                <a:ea typeface="+mn-ea"/>
                <a:cs typeface="Calibri Light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None/>
              <a:defRPr sz="1600" b="0" i="0" kern="1200">
                <a:solidFill>
                  <a:schemeClr val="tx2"/>
                </a:solidFill>
                <a:latin typeface="Calibri Light"/>
                <a:ea typeface="+mn-ea"/>
                <a:cs typeface="Calibri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None/>
              <a:defRPr sz="1600" b="0" i="0" kern="1200">
                <a:solidFill>
                  <a:schemeClr val="tx2"/>
                </a:solidFill>
                <a:latin typeface="Calibri Light"/>
                <a:ea typeface="+mn-ea"/>
                <a:cs typeface="Calibri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None/>
              <a:defRPr sz="1600" b="0" i="0" kern="1200">
                <a:solidFill>
                  <a:schemeClr val="tx2"/>
                </a:solidFill>
                <a:latin typeface="Calibri Light"/>
                <a:ea typeface="+mn-ea"/>
                <a:cs typeface="Calibri Light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None/>
              <a:defRPr sz="1600" b="0" i="0" kern="1200">
                <a:solidFill>
                  <a:schemeClr val="tx2"/>
                </a:solidFill>
                <a:latin typeface="Calibri Light"/>
                <a:ea typeface="+mn-ea"/>
                <a:cs typeface="Calibri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Forum </a:t>
            </a:r>
            <a:r>
              <a:rPr lang="en-GB" sz="1600" dirty="0" err="1"/>
              <a:t>climatique</a:t>
            </a:r>
            <a:r>
              <a:rPr lang="en-GB" sz="1600" dirty="0"/>
              <a:t> de la c</a:t>
            </a:r>
            <a:r>
              <a:rPr lang="fr-CH" sz="1600" dirty="0"/>
              <a:t>ôte</a:t>
            </a:r>
          </a:p>
          <a:p>
            <a:r>
              <a:rPr lang="fr-CH" sz="1600" dirty="0"/>
              <a:t>Nyon</a:t>
            </a:r>
          </a:p>
          <a:p>
            <a:r>
              <a:rPr lang="en-GB" sz="1600" dirty="0"/>
              <a:t>09 </a:t>
            </a:r>
            <a:r>
              <a:rPr lang="en-GB" sz="1600" dirty="0" err="1"/>
              <a:t>octobre</a:t>
            </a:r>
            <a:r>
              <a:rPr lang="en-GB" sz="1600" dirty="0"/>
              <a:t> 2019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5549681" y="2773349"/>
            <a:ext cx="3434397" cy="774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None/>
              <a:defRPr sz="1100" b="1" i="0" kern="1200" cap="all" baseline="0">
                <a:solidFill>
                  <a:srgbClr val="FFFFFF"/>
                </a:solidFill>
                <a:latin typeface="Calibri"/>
                <a:ea typeface="+mn-ea"/>
                <a:cs typeface="Calibri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None/>
              <a:defRPr sz="1600" b="0" i="0" kern="1200">
                <a:solidFill>
                  <a:schemeClr val="tx2"/>
                </a:solidFill>
                <a:latin typeface="Calibri Light"/>
                <a:ea typeface="+mn-ea"/>
                <a:cs typeface="Calibri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None/>
              <a:defRPr sz="1600" b="0" i="0" kern="1200">
                <a:solidFill>
                  <a:schemeClr val="tx2"/>
                </a:solidFill>
                <a:latin typeface="Calibri Light"/>
                <a:ea typeface="+mn-ea"/>
                <a:cs typeface="Calibri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None/>
              <a:defRPr sz="1600" b="0" i="0" kern="1200">
                <a:solidFill>
                  <a:schemeClr val="tx2"/>
                </a:solidFill>
                <a:latin typeface="Calibri Light"/>
                <a:ea typeface="+mn-ea"/>
                <a:cs typeface="Calibri Light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None/>
              <a:defRPr sz="1600" b="0" i="0" kern="1200">
                <a:solidFill>
                  <a:schemeClr val="tx2"/>
                </a:solidFill>
                <a:latin typeface="Calibri Light"/>
                <a:ea typeface="+mn-ea"/>
                <a:cs typeface="Calibri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H" sz="16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DFCF50B-0975-3A4B-B87B-0260012FF7AF}"/>
              </a:ext>
            </a:extLst>
          </p:cNvPr>
          <p:cNvSpPr txBox="1">
            <a:spLocks/>
          </p:cNvSpPr>
          <p:nvPr/>
        </p:nvSpPr>
        <p:spPr>
          <a:xfrm>
            <a:off x="5630961" y="5261039"/>
            <a:ext cx="3287783" cy="9316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None/>
              <a:defRPr sz="1600" b="0" i="0" kern="1200" cap="all">
                <a:solidFill>
                  <a:srgbClr val="FFFFFF"/>
                </a:solidFill>
                <a:latin typeface="Calibri Light"/>
                <a:ea typeface="+mn-ea"/>
                <a:cs typeface="Calibri Light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None/>
              <a:defRPr sz="1600" b="0" i="0" kern="1200">
                <a:solidFill>
                  <a:schemeClr val="tx2"/>
                </a:solidFill>
                <a:latin typeface="Calibri Light"/>
                <a:ea typeface="+mn-ea"/>
                <a:cs typeface="Calibri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None/>
              <a:defRPr sz="1600" b="0" i="0" kern="1200">
                <a:solidFill>
                  <a:schemeClr val="tx2"/>
                </a:solidFill>
                <a:latin typeface="Calibri Light"/>
                <a:ea typeface="+mn-ea"/>
                <a:cs typeface="Calibri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None/>
              <a:defRPr sz="1600" b="0" i="0" kern="1200">
                <a:solidFill>
                  <a:schemeClr val="tx2"/>
                </a:solidFill>
                <a:latin typeface="Calibri Light"/>
                <a:ea typeface="+mn-ea"/>
                <a:cs typeface="Calibri Light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None/>
              <a:defRPr sz="1600" b="0" i="0" kern="1200">
                <a:solidFill>
                  <a:schemeClr val="tx2"/>
                </a:solidFill>
                <a:latin typeface="Calibri Light"/>
                <a:ea typeface="+mn-ea"/>
                <a:cs typeface="Calibri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SEBASTIEN HUMBERT</a:t>
            </a:r>
          </a:p>
          <a:p>
            <a:r>
              <a:rPr lang="en-GB" cap="none" dirty="0" err="1"/>
              <a:t>Directeur</a:t>
            </a:r>
            <a:r>
              <a:rPr lang="en-GB" cap="none" dirty="0"/>
              <a:t> </a:t>
            </a:r>
            <a:r>
              <a:rPr lang="en-GB" cap="none" dirty="0" err="1"/>
              <a:t>scientifique</a:t>
            </a:r>
            <a:r>
              <a:rPr lang="en-GB" cap="none" dirty="0"/>
              <a:t>, </a:t>
            </a:r>
            <a:r>
              <a:rPr lang="en-GB" cap="none" dirty="0" err="1"/>
              <a:t>Quantis</a:t>
            </a:r>
            <a:endParaRPr lang="en-GB" cap="none" dirty="0"/>
          </a:p>
          <a:p>
            <a:r>
              <a:rPr lang="en-GB" cap="none" dirty="0" err="1"/>
              <a:t>sebastien.humbert@quantis-intl.com</a:t>
            </a:r>
            <a:endParaRPr lang="en-GB" cap="none" dirty="0"/>
          </a:p>
          <a:p>
            <a:r>
              <a:rPr lang="en-GB" cap="none" dirty="0"/>
              <a:t>+41 79 754 75 66</a:t>
            </a:r>
          </a:p>
        </p:txBody>
      </p:sp>
    </p:spTree>
    <p:extLst>
      <p:ext uri="{BB962C8B-B14F-4D97-AF65-F5344CB8AC3E}">
        <p14:creationId xmlns:p14="http://schemas.microsoft.com/office/powerpoint/2010/main" val="3651117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1890FD-5144-AF4F-99F2-58F98AD11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Emballages (différents systèmes pour "servir" une boisson)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ED5DBD9-B3CD-D547-B3F2-04FED1E466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71" y="1204801"/>
            <a:ext cx="8938986" cy="508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27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4AF6C6-B63B-454B-B90C-6A0EDCFA0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Empreinte carbone de différents aliments (kg CO2e / kg)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BB006AE-3E8C-6947-90C9-34348CFB38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1110345"/>
            <a:ext cx="91313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59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4AF6C6-B63B-454B-B90C-6A0EDCFA0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Empreinte carbone de différents aliments (kg CO2e / kg)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BB006AE-3E8C-6947-90C9-34348CFB38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1110345"/>
            <a:ext cx="9131300" cy="5181600"/>
          </a:xfrm>
          <a:prstGeom prst="rect">
            <a:avLst/>
          </a:prstGeom>
        </p:spPr>
      </p:pic>
      <p:pic>
        <p:nvPicPr>
          <p:cNvPr id="1026" name="Picture 2" descr="Le gaspillage alimentaire pourrait être réduit si chacun y mettait du sien">
            <a:extLst>
              <a:ext uri="{FF2B5EF4-FFF2-40B4-BE49-F238E27FC236}">
                <a16:creationId xmlns:a16="http://schemas.microsoft.com/office/drawing/2014/main" id="{74BE1FCC-EA43-3E45-8ECE-E65AA6065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7979" y="1491180"/>
            <a:ext cx="4617378" cy="3078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525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58E83C83-2C69-B442-9227-685017C6FB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1110345"/>
            <a:ext cx="9131300" cy="51816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4AF6C6-B63B-454B-B90C-6A0EDCFA0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Empreinte carbone de différents aliments (kg CO2e / kg)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ECC6E75-192B-4A47-8630-662345760B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407" y="883420"/>
            <a:ext cx="3138392" cy="268327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3D47BBF-81E2-864C-8D6C-7AF185CDDC1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894" y="883420"/>
            <a:ext cx="1538192" cy="5177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300143E-00DB-0646-8661-BA009416F08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0031" y="2935326"/>
            <a:ext cx="3364552" cy="243405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8D1A51B-F53D-4441-AAE6-8EF4746D919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622" y="140435"/>
            <a:ext cx="3041514" cy="1580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60459C3-DDB7-8B40-9103-270F7448AD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3479" y="1582388"/>
            <a:ext cx="2612806" cy="149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11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4AF6C6-B63B-454B-B90C-6A0EDCFA0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Empreinte carbone de différents aliments (kg CO2e / kg)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BB006AE-3E8C-6947-90C9-34348CFB38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1110345"/>
            <a:ext cx="9131300" cy="5181600"/>
          </a:xfrm>
          <a:prstGeom prst="rect">
            <a:avLst/>
          </a:prstGeom>
        </p:spPr>
      </p:pic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354E2BED-2872-6645-85CF-889AB826E3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5639" y="1175494"/>
            <a:ext cx="6292011" cy="3455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8814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4AF6C6-B63B-454B-B90C-6A0EDCFA0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Empreinte carbone de différents aliments (kg CO2e / kg)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BB006AE-3E8C-6947-90C9-34348CFB38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1110345"/>
            <a:ext cx="9131300" cy="5181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8C02EBA-2788-DA48-881D-DDA98686AA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86" t="1507" r="17276" b="7478"/>
          <a:stretch/>
        </p:blipFill>
        <p:spPr>
          <a:xfrm>
            <a:off x="3377796" y="65989"/>
            <a:ext cx="5687376" cy="6141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9047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4AF6C6-B63B-454B-B90C-6A0EDCFA0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Empreinte carbone de différents aliments (kg CO2e / kg)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BB006AE-3E8C-6947-90C9-34348CFB38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1110345"/>
            <a:ext cx="9131300" cy="51816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3C35934-3F73-2D41-8FE9-066DA4123E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570"/>
          <a:stretch/>
        </p:blipFill>
        <p:spPr>
          <a:xfrm>
            <a:off x="3461662" y="1391480"/>
            <a:ext cx="5197309" cy="3403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7013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4AF6C6-B63B-454B-B90C-6A0EDCFA0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Empreinte carbone de différents aliments (kg CO2e / kg)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BB006AE-3E8C-6947-90C9-34348CFB38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1110345"/>
            <a:ext cx="9131300" cy="5181600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E08F4597-6D63-D746-A4A0-955ECDB2AD4E}"/>
              </a:ext>
            </a:extLst>
          </p:cNvPr>
          <p:cNvCxnSpPr>
            <a:cxnSpLocks/>
          </p:cNvCxnSpPr>
          <p:nvPr/>
        </p:nvCxnSpPr>
        <p:spPr>
          <a:xfrm flipH="1">
            <a:off x="3514477" y="3883843"/>
            <a:ext cx="1962428" cy="142762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CF1A9A21-A173-3E4F-A17D-E6FF10C559D5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2385391" y="3698219"/>
            <a:ext cx="3091514" cy="88829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40226E2D-71BD-7D49-9057-5FA87BEE014C}"/>
              </a:ext>
            </a:extLst>
          </p:cNvPr>
          <p:cNvSpPr txBox="1"/>
          <p:nvPr/>
        </p:nvSpPr>
        <p:spPr>
          <a:xfrm>
            <a:off x="5476905" y="3467386"/>
            <a:ext cx="2133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«</a:t>
            </a:r>
            <a:r>
              <a:rPr lang="fr-FR" sz="2400" b="1" dirty="0">
                <a:solidFill>
                  <a:srgbClr val="002060"/>
                </a:solidFill>
              </a:rPr>
              <a:t> Piège caché »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A02B19E-EE57-2B44-9B3D-F623D3410DB1}"/>
              </a:ext>
            </a:extLst>
          </p:cNvPr>
          <p:cNvCxnSpPr>
            <a:cxnSpLocks/>
          </p:cNvCxnSpPr>
          <p:nvPr/>
        </p:nvCxnSpPr>
        <p:spPr>
          <a:xfrm flipH="1">
            <a:off x="2563941" y="3883843"/>
            <a:ext cx="2912964" cy="124200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149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 </a:t>
            </a:r>
            <a:r>
              <a:rPr lang="en-US" dirty="0" err="1"/>
              <a:t>retenir</a:t>
            </a:r>
            <a:r>
              <a:rPr lang="en-US" dirty="0"/>
              <a:t>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/>
              <a:t>Une analyse intégrée (ensemble du cycle de vie) est indispensable</a:t>
            </a:r>
          </a:p>
          <a:p>
            <a:pPr lvl="1"/>
            <a:r>
              <a:rPr lang="fr-CH" dirty="0"/>
              <a:t>Consommation modérée de produits d’origine animale</a:t>
            </a:r>
          </a:p>
          <a:p>
            <a:pPr lvl="1"/>
            <a:r>
              <a:rPr lang="fr-CH" dirty="0"/>
              <a:t>Augmentation des fruits et légumes</a:t>
            </a:r>
          </a:p>
          <a:p>
            <a:pPr lvl="1"/>
            <a:r>
              <a:rPr lang="fr-CH" dirty="0"/>
              <a:t>Si possible consommation de saison et locale</a:t>
            </a:r>
          </a:p>
          <a:p>
            <a:pPr lvl="1"/>
            <a:r>
              <a:rPr lang="fr-CH" dirty="0"/>
              <a:t>Attention aux «pièges cachés» (p.ex. soja dans la viande)</a:t>
            </a:r>
          </a:p>
          <a:p>
            <a:r>
              <a:rPr lang="fr-CH" dirty="0"/>
              <a:t>Une alimentation durable doit être saine ET permettre de préserver l’environnement</a:t>
            </a:r>
          </a:p>
          <a:p>
            <a:r>
              <a:rPr lang="fr-CH" dirty="0"/>
              <a:t>Les disciplines de l’environnement et de la nutrition (diététique, médecine) sont amenées à mieux coopérer</a:t>
            </a:r>
          </a:p>
        </p:txBody>
      </p:sp>
    </p:spTree>
    <p:extLst>
      <p:ext uri="{BB962C8B-B14F-4D97-AF65-F5344CB8AC3E}">
        <p14:creationId xmlns:p14="http://schemas.microsoft.com/office/powerpoint/2010/main" val="424515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37106" y="3141110"/>
            <a:ext cx="4843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>
                <a:solidFill>
                  <a:schemeClr val="bg1"/>
                </a:solidFill>
              </a:rPr>
              <a:t>Sébastien Humbert</a:t>
            </a:r>
          </a:p>
          <a:p>
            <a:pPr defTabSz="457200"/>
            <a:r>
              <a:rPr lang="en-US" sz="2400" dirty="0" err="1">
                <a:solidFill>
                  <a:schemeClr val="bg1"/>
                </a:solidFill>
              </a:rPr>
              <a:t>Directeur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scientifique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Quantis</a:t>
            </a:r>
            <a:endParaRPr lang="en-US" sz="2400" dirty="0">
              <a:solidFill>
                <a:schemeClr val="bg1"/>
              </a:solidFill>
            </a:endParaRPr>
          </a:p>
          <a:p>
            <a:pPr defTabSz="457200"/>
            <a:r>
              <a:rPr lang="en-US" sz="2400" dirty="0" err="1">
                <a:solidFill>
                  <a:schemeClr val="bg1"/>
                </a:solidFill>
              </a:rPr>
              <a:t>sebastien.humbert@quantis-intl.com</a:t>
            </a:r>
            <a:endParaRPr lang="en-US" sz="2400" dirty="0">
              <a:solidFill>
                <a:schemeClr val="bg1"/>
              </a:solidFill>
            </a:endParaRPr>
          </a:p>
          <a:p>
            <a:pPr defTabSz="457200"/>
            <a:r>
              <a:rPr lang="en-US" sz="2400" dirty="0">
                <a:solidFill>
                  <a:schemeClr val="bg1"/>
                </a:solidFill>
              </a:rPr>
              <a:t>+41 79 754 75 66</a:t>
            </a:r>
          </a:p>
          <a:p>
            <a:pPr defTabSz="457200"/>
            <a:endParaRPr lang="en-US" sz="2400" b="1" dirty="0">
              <a:solidFill>
                <a:schemeClr val="bg1"/>
              </a:solidFill>
            </a:endParaRPr>
          </a:p>
          <a:p>
            <a:pPr defTabSz="457200"/>
            <a:r>
              <a:rPr lang="en-US" sz="2400" b="1" dirty="0" err="1">
                <a:solidFill>
                  <a:schemeClr val="bg1"/>
                </a:solidFill>
              </a:rPr>
              <a:t>www.quantis-intl.com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537106" y="1524717"/>
            <a:ext cx="80390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dirty="0">
                <a:solidFill>
                  <a:schemeClr val="bg1"/>
                </a:solidFill>
              </a:rPr>
              <a:t>Merci et au plaisir d’en discuter </a:t>
            </a:r>
            <a:r>
              <a:rPr lang="fr-FR" dirty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4F01CAF-B296-8F4F-93CA-4C46FDD143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106" y="2858702"/>
            <a:ext cx="3142004" cy="287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92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CDD81F-EE01-784F-A613-6DF00F3C6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 t CO</a:t>
            </a:r>
            <a:r>
              <a:rPr lang="en-US" baseline="-25000" dirty="0"/>
              <a:t>2</a:t>
            </a:r>
            <a:r>
              <a:rPr lang="en-US" dirty="0"/>
              <a:t>-eq par Suisse et par an (</a:t>
            </a:r>
            <a:r>
              <a:rPr lang="en-US" dirty="0" err="1"/>
              <a:t>dont</a:t>
            </a:r>
            <a:r>
              <a:rPr lang="en-US" dirty="0"/>
              <a:t> 8 </a:t>
            </a:r>
            <a:r>
              <a:rPr lang="en-US" dirty="0" err="1"/>
              <a:t>importées</a:t>
            </a:r>
            <a:r>
              <a:rPr lang="en-US" dirty="0"/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2BC2FC-39A3-9743-86C4-E64D07714B04}"/>
              </a:ext>
            </a:extLst>
          </p:cNvPr>
          <p:cNvSpPr txBox="1"/>
          <p:nvPr/>
        </p:nvSpPr>
        <p:spPr>
          <a:xfrm>
            <a:off x="681925" y="2466004"/>
            <a:ext cx="1616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¼ transport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8080E7-124C-7347-B59C-5FB7A5271047}"/>
              </a:ext>
            </a:extLst>
          </p:cNvPr>
          <p:cNvSpPr txBox="1"/>
          <p:nvPr/>
        </p:nvSpPr>
        <p:spPr>
          <a:xfrm>
            <a:off x="2739004" y="2466004"/>
            <a:ext cx="2036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¼ alimentation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3416EE-8E4C-5448-A134-A6D253639371}"/>
              </a:ext>
            </a:extLst>
          </p:cNvPr>
          <p:cNvSpPr txBox="1"/>
          <p:nvPr/>
        </p:nvSpPr>
        <p:spPr>
          <a:xfrm>
            <a:off x="5216005" y="2466004"/>
            <a:ext cx="1637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¼ </a:t>
            </a:r>
            <a:r>
              <a:rPr lang="en-US" sz="2400" dirty="0" err="1"/>
              <a:t>logement</a:t>
            </a:r>
            <a:endParaRPr lang="en-US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809742-100C-5A4C-B6E7-81B0346EEB8C}"/>
              </a:ext>
            </a:extLst>
          </p:cNvPr>
          <p:cNvSpPr txBox="1"/>
          <p:nvPr/>
        </p:nvSpPr>
        <p:spPr>
          <a:xfrm>
            <a:off x="7294756" y="2466004"/>
            <a:ext cx="123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¼ </a:t>
            </a:r>
            <a:r>
              <a:rPr lang="en-US" sz="2400" dirty="0" err="1"/>
              <a:t>autres</a:t>
            </a:r>
            <a:endParaRPr lang="en-US" sz="24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73DC2AE-EB9F-EE48-AAC4-B3DC363BC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759" y="2975602"/>
            <a:ext cx="868675" cy="6047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CEE130D-FD5A-884C-B2B7-94EF0A5890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846" y="2927669"/>
            <a:ext cx="1182514" cy="91644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CAC21F3-7500-BA4B-9220-4DF0F3B377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189" y="2935741"/>
            <a:ext cx="1278684" cy="74820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8858EBF-72F1-3B4F-9060-EA855F9CEB1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2587" y="3256945"/>
            <a:ext cx="795322" cy="32343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5F4AB96-D3CD-0243-86E1-4752ACCD874C}"/>
              </a:ext>
            </a:extLst>
          </p:cNvPr>
          <p:cNvSpPr txBox="1"/>
          <p:nvPr/>
        </p:nvSpPr>
        <p:spPr>
          <a:xfrm>
            <a:off x="2482941" y="1176971"/>
            <a:ext cx="1120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chemeClr val="tx2"/>
                </a:solidFill>
              </a:rPr>
              <a:t>14</a:t>
            </a:r>
            <a:endParaRPr lang="en-US" sz="6000" dirty="0">
              <a:solidFill>
                <a:schemeClr val="tx2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E695DF-2BF1-9E46-B30F-A714345705B4}"/>
              </a:ext>
            </a:extLst>
          </p:cNvPr>
          <p:cNvSpPr txBox="1"/>
          <p:nvPr/>
        </p:nvSpPr>
        <p:spPr>
          <a:xfrm>
            <a:off x="3694711" y="1592469"/>
            <a:ext cx="3352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tonnes</a:t>
            </a:r>
            <a:r>
              <a:rPr lang="en-US" sz="2400" dirty="0"/>
              <a:t> CO</a:t>
            </a:r>
            <a:r>
              <a:rPr lang="en-US" sz="2400" baseline="-25000" dirty="0"/>
              <a:t>2</a:t>
            </a:r>
            <a:r>
              <a:rPr lang="en-US" sz="2400" dirty="0"/>
              <a:t>-eq / </a:t>
            </a:r>
            <a:r>
              <a:rPr lang="en-US" sz="2400" dirty="0" err="1"/>
              <a:t>pers</a:t>
            </a:r>
            <a:r>
              <a:rPr lang="en-US" sz="2400" dirty="0"/>
              <a:t> / an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E18A0B78-46F1-C845-986F-25206DCC79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129" y="4742111"/>
            <a:ext cx="1423587" cy="142841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1BBC2B0-33AB-5E47-A95A-C12BE858CE13}"/>
              </a:ext>
            </a:extLst>
          </p:cNvPr>
          <p:cNvSpPr/>
          <p:nvPr/>
        </p:nvSpPr>
        <p:spPr>
          <a:xfrm>
            <a:off x="4587335" y="5271652"/>
            <a:ext cx="29858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000" dirty="0"/>
              <a:t>tonne de CO</a:t>
            </a:r>
            <a:r>
              <a:rPr lang="fr-CH" sz="2000" baseline="-25000" dirty="0"/>
              <a:t>2</a:t>
            </a:r>
            <a:r>
              <a:rPr lang="fr-CH" sz="2000" dirty="0"/>
              <a:t>-eq / pers /an</a:t>
            </a:r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B50FDC-51F6-DB45-913D-F199AFEDD14C}"/>
              </a:ext>
            </a:extLst>
          </p:cNvPr>
          <p:cNvSpPr/>
          <p:nvPr/>
        </p:nvSpPr>
        <p:spPr>
          <a:xfrm>
            <a:off x="3934592" y="4856152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7200" dirty="0">
                <a:solidFill>
                  <a:schemeClr val="tx2"/>
                </a:solidFill>
              </a:rPr>
              <a:t>1</a:t>
            </a:r>
            <a:endParaRPr lang="en-US" sz="7200" dirty="0">
              <a:solidFill>
                <a:schemeClr val="tx2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09C1CE6-4148-494D-B756-CF93E566791F}"/>
              </a:ext>
            </a:extLst>
          </p:cNvPr>
          <p:cNvSpPr txBox="1"/>
          <p:nvPr/>
        </p:nvSpPr>
        <p:spPr>
          <a:xfrm>
            <a:off x="681925" y="4259618"/>
            <a:ext cx="7862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>
                <a:solidFill>
                  <a:srgbClr val="E5004B"/>
                </a:solidFill>
              </a:rPr>
              <a:t>Objectif d’émissions de gaz à effet de serre pour être durable:</a:t>
            </a:r>
            <a:endParaRPr lang="fr-FR" sz="2400" dirty="0">
              <a:solidFill>
                <a:srgbClr val="E500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505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2E0635-C533-3B45-A317-8CCC92A67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Stoessel</a:t>
            </a:r>
            <a:r>
              <a:rPr lang="fr-FR" dirty="0"/>
              <a:t> et al 2012 - LCA fruit and </a:t>
            </a:r>
            <a:r>
              <a:rPr lang="fr-FR" dirty="0" err="1"/>
              <a:t>vegetables</a:t>
            </a:r>
            <a:br>
              <a:rPr lang="fr-FR" dirty="0"/>
            </a:b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7A51AF-44F6-0442-82F1-930D6E988A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9674"/>
            <a:ext cx="9144000" cy="604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92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9144000" cy="687416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153178" y="-1"/>
            <a:ext cx="2990822" cy="6874163"/>
            <a:chOff x="6153178" y="-1"/>
            <a:chExt cx="2990822" cy="6874163"/>
          </a:xfrm>
        </p:grpSpPr>
        <p:sp>
          <p:nvSpPr>
            <p:cNvPr id="10" name="Rectangle 9"/>
            <p:cNvSpPr/>
            <p:nvPr/>
          </p:nvSpPr>
          <p:spPr>
            <a:xfrm>
              <a:off x="6153178" y="-1"/>
              <a:ext cx="2990822" cy="6874163"/>
            </a:xfrm>
            <a:prstGeom prst="rect">
              <a:avLst/>
            </a:prstGeom>
            <a:solidFill>
              <a:srgbClr val="E5004C">
                <a:alpha val="9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53178" y="-1"/>
              <a:ext cx="65617" cy="6874163"/>
            </a:xfrm>
            <a:prstGeom prst="rect">
              <a:avLst/>
            </a:prstGeom>
            <a:solidFill>
              <a:srgbClr val="E6007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 Placeholder 2"/>
          <p:cNvSpPr txBox="1">
            <a:spLocks/>
          </p:cNvSpPr>
          <p:nvPr/>
        </p:nvSpPr>
        <p:spPr>
          <a:xfrm>
            <a:off x="6357252" y="322989"/>
            <a:ext cx="2786748" cy="2786239"/>
          </a:xfrm>
          <a:prstGeom prst="rect">
            <a:avLst/>
          </a:prstGeom>
        </p:spPr>
        <p:txBody>
          <a:bodyPr anchor="t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 cap="all" baseline="0">
                <a:solidFill>
                  <a:schemeClr val="bg1"/>
                </a:solidFill>
                <a:latin typeface="Calibri Light"/>
                <a:ea typeface="+mn-ea"/>
                <a:cs typeface="Calibri Light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/>
              <a:t>COMMENT CALCULER L’IMPACT ENVIRONNMEMNTAL D’UN PRODUIT?</a:t>
            </a:r>
          </a:p>
        </p:txBody>
      </p:sp>
    </p:spTree>
    <p:extLst>
      <p:ext uri="{BB962C8B-B14F-4D97-AF65-F5344CB8AC3E}">
        <p14:creationId xmlns:p14="http://schemas.microsoft.com/office/powerpoint/2010/main" val="4249800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vision globale du cycle de production-consommation</a:t>
            </a:r>
          </a:p>
        </p:txBody>
      </p:sp>
      <p:grpSp>
        <p:nvGrpSpPr>
          <p:cNvPr id="21" name="Grouper 20"/>
          <p:cNvGrpSpPr>
            <a:grpSpLocks noChangeAspect="1"/>
          </p:cNvGrpSpPr>
          <p:nvPr/>
        </p:nvGrpSpPr>
        <p:grpSpPr>
          <a:xfrm>
            <a:off x="-629972" y="1424655"/>
            <a:ext cx="5705915" cy="3393925"/>
            <a:chOff x="566685" y="1387242"/>
            <a:chExt cx="7972479" cy="4742096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7906" y="1387242"/>
              <a:ext cx="7711258" cy="4742096"/>
            </a:xfrm>
            <a:prstGeom prst="rect">
              <a:avLst/>
            </a:prstGeom>
          </p:spPr>
        </p:pic>
        <p:grpSp>
          <p:nvGrpSpPr>
            <p:cNvPr id="25" name="Grouper 24"/>
            <p:cNvGrpSpPr/>
            <p:nvPr/>
          </p:nvGrpSpPr>
          <p:grpSpPr>
            <a:xfrm>
              <a:off x="566685" y="1611586"/>
              <a:ext cx="7902704" cy="4229624"/>
              <a:chOff x="457200" y="1402080"/>
              <a:chExt cx="7902704" cy="4229624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5096256" y="1402080"/>
                <a:ext cx="1645920" cy="4511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dirty="0">
                    <a:solidFill>
                      <a:schemeClr val="tx1"/>
                    </a:solidFill>
                  </a:rPr>
                  <a:t>Production des matières premières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504432" y="2578108"/>
                <a:ext cx="1645920" cy="4511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900" dirty="0">
                    <a:solidFill>
                      <a:schemeClr val="tx1"/>
                    </a:solidFill>
                  </a:rPr>
                  <a:t>Fabrication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713984" y="2730508"/>
                <a:ext cx="1645920" cy="4511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100" dirty="0">
                    <a:solidFill>
                      <a:schemeClr val="tx1"/>
                    </a:solidFill>
                  </a:rPr>
                  <a:t>Fabrication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571488" y="4601480"/>
                <a:ext cx="1261872" cy="4511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dirty="0">
                    <a:solidFill>
                      <a:schemeClr val="tx1"/>
                    </a:solidFill>
                  </a:rPr>
                  <a:t>Emballage et distribution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450848" y="5180600"/>
                <a:ext cx="1645920" cy="4511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fr-FR" sz="1100" dirty="0">
                    <a:solidFill>
                      <a:schemeClr val="tx1"/>
                    </a:solidFill>
                  </a:rPr>
                  <a:t>Utilisation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457200" y="3394472"/>
                <a:ext cx="1645920" cy="4511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fr-FR" sz="1100" dirty="0">
                    <a:solidFill>
                      <a:schemeClr val="tx1"/>
                    </a:solidFill>
                  </a:rPr>
                  <a:t>Fin </a:t>
                </a:r>
              </a:p>
              <a:p>
                <a:pPr algn="r"/>
                <a:r>
                  <a:rPr lang="fr-FR" sz="1100" dirty="0">
                    <a:solidFill>
                      <a:schemeClr val="tx1"/>
                    </a:solidFill>
                  </a:rPr>
                  <a:t>de</a:t>
                </a:r>
              </a:p>
              <a:p>
                <a:pPr algn="r"/>
                <a:r>
                  <a:rPr lang="fr-FR" sz="1100" dirty="0">
                    <a:solidFill>
                      <a:schemeClr val="tx1"/>
                    </a:solidFill>
                  </a:rPr>
                  <a:t> vie</a:t>
                </a: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280160" y="1919740"/>
                <a:ext cx="1645920" cy="4511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fr-FR" sz="1100" dirty="0">
                    <a:solidFill>
                      <a:schemeClr val="tx1"/>
                    </a:solidFill>
                  </a:rPr>
                  <a:t>Recyclage</a:t>
                </a: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3745857" y="4527860"/>
            <a:ext cx="5570749" cy="1530350"/>
            <a:chOff x="1039107" y="4464817"/>
            <a:chExt cx="4275649" cy="1173736"/>
          </a:xfrm>
        </p:grpSpPr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9107" y="4464817"/>
              <a:ext cx="4275649" cy="1173736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1304277" y="5323662"/>
              <a:ext cx="791455" cy="282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</a:rPr>
                <a:t>Empreinte carbone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977121" y="5330183"/>
              <a:ext cx="791455" cy="282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</a:rPr>
                <a:t>Empreinte </a:t>
              </a:r>
              <a:br>
                <a:rPr lang="fr-FR" sz="1200" dirty="0">
                  <a:solidFill>
                    <a:schemeClr val="tx1"/>
                  </a:solidFill>
                </a:rPr>
              </a:br>
              <a:r>
                <a:rPr lang="fr-FR" sz="1200" dirty="0">
                  <a:solidFill>
                    <a:schemeClr val="tx1"/>
                  </a:solidFill>
                </a:rPr>
                <a:t>eau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609965" y="5323662"/>
              <a:ext cx="791455" cy="282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</a:rPr>
                <a:t>Qualité des écosystèmes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322809" y="5340997"/>
              <a:ext cx="751455" cy="2503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</a:rPr>
                <a:t>Ressources naturelles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955653" y="5323014"/>
              <a:ext cx="791455" cy="282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</a:rPr>
                <a:t>Santé humaine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23134" y="1717589"/>
            <a:ext cx="3272295" cy="2706916"/>
            <a:chOff x="5266565" y="2090041"/>
            <a:chExt cx="2511545" cy="2076130"/>
          </a:xfrm>
        </p:grpSpPr>
        <p:pic>
          <p:nvPicPr>
            <p:cNvPr id="7" name="Image 6" descr="wordcloud-12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0892" y="2090041"/>
              <a:ext cx="1897218" cy="2076130"/>
            </a:xfrm>
            <a:prstGeom prst="rect">
              <a:avLst/>
            </a:prstGeom>
          </p:spPr>
        </p:pic>
        <p:sp>
          <p:nvSpPr>
            <p:cNvPr id="9" name="Flèche vers le bas 8"/>
            <p:cNvSpPr/>
            <p:nvPr/>
          </p:nvSpPr>
          <p:spPr>
            <a:xfrm rot="16200000">
              <a:off x="5323510" y="2206773"/>
              <a:ext cx="262643" cy="376533"/>
            </a:xfrm>
            <a:prstGeom prst="downArrow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Flèche vers le bas 9"/>
            <p:cNvSpPr/>
            <p:nvPr/>
          </p:nvSpPr>
          <p:spPr>
            <a:xfrm rot="16200000">
              <a:off x="5323510" y="2916176"/>
              <a:ext cx="262643" cy="376533"/>
            </a:xfrm>
            <a:prstGeom prst="downArrow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Flèche vers le bas 10"/>
            <p:cNvSpPr/>
            <p:nvPr/>
          </p:nvSpPr>
          <p:spPr>
            <a:xfrm rot="16200000">
              <a:off x="5323510" y="3627628"/>
              <a:ext cx="262643" cy="376533"/>
            </a:xfrm>
            <a:prstGeom prst="downArrow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8" name="Picture 14">
            <a:extLst>
              <a:ext uri="{FF2B5EF4-FFF2-40B4-BE49-F238E27FC236}">
                <a16:creationId xmlns:a16="http://schemas.microsoft.com/office/drawing/2014/main" id="{48E1227B-EFB5-E947-9DFD-26239D0BA0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209" y="2751649"/>
            <a:ext cx="1031286" cy="1031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245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9" name="Rectangle 9">
            <a:extLst>
              <a:ext uri="{FF2B5EF4-FFF2-40B4-BE49-F238E27FC236}">
                <a16:creationId xmlns:a16="http://schemas.microsoft.com/office/drawing/2014/main" id="{B82147D8-698B-D94D-9006-32E9F5F3DF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 err="1">
                <a:latin typeface="+mn-lt"/>
              </a:rPr>
              <a:t>Ecobilan</a:t>
            </a:r>
            <a:r>
              <a:rPr lang="en-US" altLang="fr-FR" dirty="0">
                <a:latin typeface="+mn-lt"/>
              </a:rPr>
              <a:t> d’un café</a:t>
            </a:r>
          </a:p>
        </p:txBody>
      </p:sp>
      <p:sp>
        <p:nvSpPr>
          <p:cNvPr id="362498" name="AutoShape 2">
            <a:extLst>
              <a:ext uri="{FF2B5EF4-FFF2-40B4-BE49-F238E27FC236}">
                <a16:creationId xmlns:a16="http://schemas.microsoft.com/office/drawing/2014/main" id="{162D3DC5-D55A-EF4A-AF84-A146EAD14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451" y="5309175"/>
            <a:ext cx="8459787" cy="347756"/>
          </a:xfrm>
          <a:prstGeom prst="rightArrow">
            <a:avLst>
              <a:gd name="adj1" fmla="val 84204"/>
              <a:gd name="adj2" fmla="val 117461"/>
            </a:avLst>
          </a:prstGeom>
          <a:solidFill>
            <a:schemeClr val="bg2">
              <a:alpha val="5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altLang="fr-FR"/>
          </a:p>
        </p:txBody>
      </p:sp>
      <p:sp>
        <p:nvSpPr>
          <p:cNvPr id="362500" name="Text Box 2054">
            <a:extLst>
              <a:ext uri="{FF2B5EF4-FFF2-40B4-BE49-F238E27FC236}">
                <a16:creationId xmlns:a16="http://schemas.microsoft.com/office/drawing/2014/main" id="{C31C0CC4-CD42-5A45-8A81-52C9CAB3A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0"/>
            <a:ext cx="3635375" cy="33655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fr-FR" sz="1600" b="0">
              <a:latin typeface="Swis721 Lt BT" pitchFamily="34" charset="0"/>
              <a:ea typeface="MS PGothic" panose="020B0600070205080204" pitchFamily="34" charset="-128"/>
            </a:endParaRPr>
          </a:p>
        </p:txBody>
      </p:sp>
      <p:sp>
        <p:nvSpPr>
          <p:cNvPr id="362526" name="Text Box 82">
            <a:extLst>
              <a:ext uri="{FF2B5EF4-FFF2-40B4-BE49-F238E27FC236}">
                <a16:creationId xmlns:a16="http://schemas.microsoft.com/office/drawing/2014/main" id="{45D8C6D2-7D79-1946-A2CE-231BB4DDD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627" y="2133314"/>
            <a:ext cx="44295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dirty="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Empreinte carbone (g CO</a:t>
            </a:r>
            <a:r>
              <a:rPr lang="fr-FR" altLang="fr-FR" baseline="-25000" dirty="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</a:t>
            </a:r>
            <a:r>
              <a:rPr lang="fr-FR" altLang="fr-FR" dirty="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e par tasse de café)</a:t>
            </a:r>
          </a:p>
        </p:txBody>
      </p:sp>
      <p:sp>
        <p:nvSpPr>
          <p:cNvPr id="362527" name="Rectangle 78">
            <a:extLst>
              <a:ext uri="{FF2B5EF4-FFF2-40B4-BE49-F238E27FC236}">
                <a16:creationId xmlns:a16="http://schemas.microsoft.com/office/drawing/2014/main" id="{D163F617-CD72-5E49-AA55-F6998B67C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996" y="2673876"/>
            <a:ext cx="1335088" cy="360362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fr-FR" sz="1200" b="1">
                <a:solidFill>
                  <a:schemeClr val="bg1"/>
                </a:solidFill>
                <a:latin typeface="Arial Narrow" panose="020B0604020202020204" pitchFamily="34" charset="0"/>
                <a:ea typeface="MS PGothic" panose="020B0600070205080204" pitchFamily="34" charset="-128"/>
              </a:rPr>
              <a:t>21</a:t>
            </a:r>
          </a:p>
        </p:txBody>
      </p:sp>
      <p:sp>
        <p:nvSpPr>
          <p:cNvPr id="362530" name="Rectangle 79">
            <a:extLst>
              <a:ext uri="{FF2B5EF4-FFF2-40B4-BE49-F238E27FC236}">
                <a16:creationId xmlns:a16="http://schemas.microsoft.com/office/drawing/2014/main" id="{A0649045-9AED-C54C-A398-908672DDC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409" y="2673876"/>
            <a:ext cx="1028700" cy="360362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fr-FR" sz="1200" b="1">
                <a:solidFill>
                  <a:schemeClr val="bg1"/>
                </a:solidFill>
                <a:latin typeface="Arial Narrow" panose="020B0604020202020204" pitchFamily="34" charset="0"/>
                <a:ea typeface="MS PGothic" panose="020B0600070205080204" pitchFamily="34" charset="-128"/>
              </a:rPr>
              <a:t>19</a:t>
            </a:r>
          </a:p>
        </p:txBody>
      </p:sp>
      <p:sp>
        <p:nvSpPr>
          <p:cNvPr id="362533" name="Rectangle 80" descr="5%">
            <a:extLst>
              <a:ext uri="{FF2B5EF4-FFF2-40B4-BE49-F238E27FC236}">
                <a16:creationId xmlns:a16="http://schemas.microsoft.com/office/drawing/2014/main" id="{7F748B80-32AC-E44D-9F9B-10D37D3B4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6121" y="2673876"/>
            <a:ext cx="533400" cy="360362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fr-FR" sz="1200" b="1" dirty="0">
                <a:solidFill>
                  <a:schemeClr val="bg1"/>
                </a:solidFill>
                <a:latin typeface="Arial Narrow" panose="020B0604020202020204" pitchFamily="34" charset="0"/>
                <a:ea typeface="MS PGothic" panose="020B0600070205080204" pitchFamily="34" charset="-128"/>
              </a:rPr>
              <a:t>8</a:t>
            </a:r>
          </a:p>
        </p:txBody>
      </p:sp>
      <p:sp>
        <p:nvSpPr>
          <p:cNvPr id="362538" name="Rectangle 78">
            <a:extLst>
              <a:ext uri="{FF2B5EF4-FFF2-40B4-BE49-F238E27FC236}">
                <a16:creationId xmlns:a16="http://schemas.microsoft.com/office/drawing/2014/main" id="{EA2666E5-C224-2A44-99FE-E880854F5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9521" y="2673876"/>
            <a:ext cx="160338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fr-FR" sz="1200" b="1" dirty="0">
                <a:solidFill>
                  <a:schemeClr val="bg1"/>
                </a:solidFill>
                <a:latin typeface="Arial Narrow" panose="020B0604020202020204" pitchFamily="34" charset="0"/>
                <a:ea typeface="MS PGothic" panose="020B0600070205080204" pitchFamily="34" charset="-128"/>
              </a:rPr>
              <a:t>2</a:t>
            </a:r>
          </a:p>
        </p:txBody>
      </p:sp>
      <p:sp>
        <p:nvSpPr>
          <p:cNvPr id="362543" name="Rectangle 79" descr="noir)">
            <a:extLst>
              <a:ext uri="{FF2B5EF4-FFF2-40B4-BE49-F238E27FC236}">
                <a16:creationId xmlns:a16="http://schemas.microsoft.com/office/drawing/2014/main" id="{ADE6220C-BDA9-0545-8038-059523ED9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846" y="2673876"/>
            <a:ext cx="427038" cy="360362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fr-FR" sz="1200" b="1" dirty="0">
                <a:solidFill>
                  <a:schemeClr val="bg1"/>
                </a:solidFill>
                <a:latin typeface="Arial Narrow" panose="020B0604020202020204" pitchFamily="34" charset="0"/>
                <a:ea typeface="MS PGothic" panose="020B0600070205080204" pitchFamily="34" charset="-128"/>
              </a:rPr>
              <a:t>7</a:t>
            </a:r>
          </a:p>
        </p:txBody>
      </p:sp>
      <p:sp>
        <p:nvSpPr>
          <p:cNvPr id="362545" name="Rectangle 79">
            <a:extLst>
              <a:ext uri="{FF2B5EF4-FFF2-40B4-BE49-F238E27FC236}">
                <a16:creationId xmlns:a16="http://schemas.microsoft.com/office/drawing/2014/main" id="{FF1207B1-40BE-7441-83C4-435AF447F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2946" y="3178701"/>
            <a:ext cx="1066800" cy="360362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fr-FR" sz="1200" b="1">
                <a:solidFill>
                  <a:schemeClr val="bg1"/>
                </a:solidFill>
                <a:latin typeface="Arial Narrow" panose="020B0604020202020204" pitchFamily="34" charset="0"/>
                <a:ea typeface="MS PGothic" panose="020B0600070205080204" pitchFamily="34" charset="-128"/>
              </a:rPr>
              <a:t>19</a:t>
            </a:r>
          </a:p>
        </p:txBody>
      </p:sp>
      <p:sp>
        <p:nvSpPr>
          <p:cNvPr id="362546" name="Rectangle 80" descr="5%">
            <a:extLst>
              <a:ext uri="{FF2B5EF4-FFF2-40B4-BE49-F238E27FC236}">
                <a16:creationId xmlns:a16="http://schemas.microsoft.com/office/drawing/2014/main" id="{3BFB86D4-5777-9B4D-A8F9-B219ABBA5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884" y="3178701"/>
            <a:ext cx="762000" cy="360362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fr-FR" sz="1200" b="1">
                <a:solidFill>
                  <a:schemeClr val="bg1"/>
                </a:solidFill>
                <a:latin typeface="Arial Narrow" panose="020B0604020202020204" pitchFamily="34" charset="0"/>
                <a:ea typeface="MS PGothic" panose="020B0600070205080204" pitchFamily="34" charset="-128"/>
              </a:rPr>
              <a:t>13</a:t>
            </a:r>
          </a:p>
        </p:txBody>
      </p:sp>
      <p:sp>
        <p:nvSpPr>
          <p:cNvPr id="362547" name="Rectangle 78">
            <a:extLst>
              <a:ext uri="{FF2B5EF4-FFF2-40B4-BE49-F238E27FC236}">
                <a16:creationId xmlns:a16="http://schemas.microsoft.com/office/drawing/2014/main" id="{AD0551E2-A44F-6B41-8AD3-627C0CE05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546" y="3178701"/>
            <a:ext cx="228600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fr-FR" sz="1200" b="1" dirty="0">
                <a:solidFill>
                  <a:schemeClr val="bg1"/>
                </a:solidFill>
                <a:latin typeface="Arial Narrow" panose="020B0604020202020204" pitchFamily="34" charset="0"/>
                <a:ea typeface="MS PGothic" panose="020B0600070205080204" pitchFamily="34" charset="-128"/>
              </a:rPr>
              <a:t>4</a:t>
            </a:r>
          </a:p>
        </p:txBody>
      </p:sp>
      <p:sp>
        <p:nvSpPr>
          <p:cNvPr id="362548" name="Rectangle 79">
            <a:extLst>
              <a:ext uri="{FF2B5EF4-FFF2-40B4-BE49-F238E27FC236}">
                <a16:creationId xmlns:a16="http://schemas.microsoft.com/office/drawing/2014/main" id="{0FBE8AAD-795B-9B48-A386-B58EE2CEE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3346" y="3178701"/>
            <a:ext cx="288925" cy="360362"/>
          </a:xfrm>
          <a:prstGeom prst="rect">
            <a:avLst/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fr-FR" sz="1200" b="1">
                <a:solidFill>
                  <a:schemeClr val="bg1"/>
                </a:solidFill>
                <a:latin typeface="Arial Narrow" panose="020B0604020202020204" pitchFamily="34" charset="0"/>
                <a:ea typeface="MS PGothic" panose="020B0600070205080204" pitchFamily="34" charset="-128"/>
              </a:rPr>
              <a:t>5</a:t>
            </a:r>
          </a:p>
        </p:txBody>
      </p:sp>
      <p:sp>
        <p:nvSpPr>
          <p:cNvPr id="362549" name="Rectangle 78">
            <a:extLst>
              <a:ext uri="{FF2B5EF4-FFF2-40B4-BE49-F238E27FC236}">
                <a16:creationId xmlns:a16="http://schemas.microsoft.com/office/drawing/2014/main" id="{4D90AB09-8F9F-5041-B26D-6CDE16EB7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4521" y="3178701"/>
            <a:ext cx="152400" cy="360362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fr-FR" sz="1200" b="1">
                <a:solidFill>
                  <a:schemeClr val="bg1"/>
                </a:solidFill>
                <a:latin typeface="Arial Narrow" panose="020B0604020202020204" pitchFamily="34" charset="0"/>
                <a:ea typeface="MS PGothic" panose="020B0600070205080204" pitchFamily="34" charset="-128"/>
              </a:rPr>
              <a:t>3</a:t>
            </a:r>
          </a:p>
        </p:txBody>
      </p:sp>
      <p:sp>
        <p:nvSpPr>
          <p:cNvPr id="362550" name="Rectangle 79" descr="noir)">
            <a:extLst>
              <a:ext uri="{FF2B5EF4-FFF2-40B4-BE49-F238E27FC236}">
                <a16:creationId xmlns:a16="http://schemas.microsoft.com/office/drawing/2014/main" id="{315CFAAC-7FA1-AB44-B5D0-9CA7F6B17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8046" y="3178701"/>
            <a:ext cx="609600" cy="360362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fr-FR" sz="1200" b="1" dirty="0">
                <a:solidFill>
                  <a:schemeClr val="bg1"/>
                </a:solidFill>
                <a:latin typeface="Arial Narrow" panose="020B0604020202020204" pitchFamily="34" charset="0"/>
                <a:ea typeface="MS PGothic" panose="020B0600070205080204" pitchFamily="34" charset="-128"/>
              </a:rPr>
              <a:t>11</a:t>
            </a:r>
          </a:p>
        </p:txBody>
      </p:sp>
      <p:sp>
        <p:nvSpPr>
          <p:cNvPr id="362551" name="Rectangle 78">
            <a:extLst>
              <a:ext uri="{FF2B5EF4-FFF2-40B4-BE49-F238E27FC236}">
                <a16:creationId xmlns:a16="http://schemas.microsoft.com/office/drawing/2014/main" id="{8AABA053-EC7A-7B48-9FE3-8FC10C556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5509" y="3178701"/>
            <a:ext cx="2362200" cy="3603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fr-FR" sz="1200" b="1">
                <a:solidFill>
                  <a:schemeClr val="bg1"/>
                </a:solidFill>
                <a:latin typeface="Arial Narrow" panose="020B0604020202020204" pitchFamily="34" charset="0"/>
                <a:ea typeface="MS PGothic" panose="020B0600070205080204" pitchFamily="34" charset="-128"/>
              </a:rPr>
              <a:t>42</a:t>
            </a:r>
          </a:p>
        </p:txBody>
      </p:sp>
      <p:sp>
        <p:nvSpPr>
          <p:cNvPr id="362552" name="Rectangle 79" descr="noir)">
            <a:extLst>
              <a:ext uri="{FF2B5EF4-FFF2-40B4-BE49-F238E27FC236}">
                <a16:creationId xmlns:a16="http://schemas.microsoft.com/office/drawing/2014/main" id="{7A5E8C06-FD30-F641-BCC0-0CE34DAF3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2634" y="3178701"/>
            <a:ext cx="173037" cy="360362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fr-FR" sz="1200" b="1">
                <a:solidFill>
                  <a:schemeClr val="bg1"/>
                </a:solidFill>
                <a:latin typeface="Arial Narrow" panose="020B0604020202020204" pitchFamily="34" charset="0"/>
                <a:ea typeface="MS PGothic" panose="020B0600070205080204" pitchFamily="34" charset="-128"/>
              </a:rPr>
              <a:t>3</a:t>
            </a:r>
          </a:p>
        </p:txBody>
      </p:sp>
      <p:sp>
        <p:nvSpPr>
          <p:cNvPr id="362553" name="Rectangle 80">
            <a:extLst>
              <a:ext uri="{FF2B5EF4-FFF2-40B4-BE49-F238E27FC236}">
                <a16:creationId xmlns:a16="http://schemas.microsoft.com/office/drawing/2014/main" id="{A9B5FC64-F0E1-4549-9053-BC955738A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7446" y="3178701"/>
            <a:ext cx="228600" cy="3603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fr-FR" sz="1200" b="1">
                <a:solidFill>
                  <a:schemeClr val="bg1"/>
                </a:solidFill>
                <a:latin typeface="Arial Narrow" panose="020B0604020202020204" pitchFamily="34" charset="0"/>
                <a:ea typeface="MS PGothic" panose="020B0600070205080204" pitchFamily="34" charset="-128"/>
              </a:rPr>
              <a:t>4</a:t>
            </a:r>
          </a:p>
        </p:txBody>
      </p:sp>
      <p:sp>
        <p:nvSpPr>
          <p:cNvPr id="362554" name="Rectangle 80" descr="noir)">
            <a:extLst>
              <a:ext uri="{FF2B5EF4-FFF2-40B4-BE49-F238E27FC236}">
                <a16:creationId xmlns:a16="http://schemas.microsoft.com/office/drawing/2014/main" id="{09DD2191-4D33-1C40-8193-04759B198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271" y="3178701"/>
            <a:ext cx="231775" cy="360362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fr-FR" sz="1200" b="1">
                <a:solidFill>
                  <a:schemeClr val="bg1"/>
                </a:solidFill>
                <a:latin typeface="Arial Narrow" panose="020B0604020202020204" pitchFamily="34" charset="0"/>
                <a:ea typeface="MS PGothic" panose="020B0600070205080204" pitchFamily="34" charset="-128"/>
              </a:rPr>
              <a:t>4</a:t>
            </a:r>
          </a:p>
        </p:txBody>
      </p:sp>
      <p:sp>
        <p:nvSpPr>
          <p:cNvPr id="362555" name="Rectangle 78">
            <a:extLst>
              <a:ext uri="{FF2B5EF4-FFF2-40B4-BE49-F238E27FC236}">
                <a16:creationId xmlns:a16="http://schemas.microsoft.com/office/drawing/2014/main" id="{90698D63-A675-3E4D-9D5C-760E11E57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459" y="3178701"/>
            <a:ext cx="1905000" cy="360362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fr-FR" sz="1200" b="1" dirty="0">
                <a:solidFill>
                  <a:schemeClr val="bg1"/>
                </a:solidFill>
                <a:latin typeface="Arial Narrow" panose="020B0604020202020204" pitchFamily="34" charset="0"/>
                <a:ea typeface="MS PGothic" panose="020B0600070205080204" pitchFamily="34" charset="-128"/>
              </a:rPr>
              <a:t>33</a:t>
            </a:r>
          </a:p>
        </p:txBody>
      </p:sp>
      <p:sp>
        <p:nvSpPr>
          <p:cNvPr id="44" name="Rectangle 80">
            <a:extLst>
              <a:ext uri="{FF2B5EF4-FFF2-40B4-BE49-F238E27FC236}">
                <a16:creationId xmlns:a16="http://schemas.microsoft.com/office/drawing/2014/main" id="{52935829-16F2-8048-97C9-B5AF01BF9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259" y="3178701"/>
            <a:ext cx="76200" cy="360362"/>
          </a:xfrm>
          <a:prstGeom prst="rect">
            <a:avLst/>
          </a:prstGeom>
          <a:solidFill>
            <a:srgbClr val="008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fr-FR" sz="1200" b="1" dirty="0">
                <a:solidFill>
                  <a:schemeClr val="bg1"/>
                </a:solidFill>
                <a:latin typeface="Arial Narrow" panose="020B0604020202020204" pitchFamily="34" charset="0"/>
                <a:ea typeface="MS PGothic" panose="020B0600070205080204" pitchFamily="34" charset="-128"/>
              </a:rPr>
              <a:t>-2</a:t>
            </a:r>
          </a:p>
        </p:txBody>
      </p:sp>
      <p:sp>
        <p:nvSpPr>
          <p:cNvPr id="314" name="Rectangle 80">
            <a:extLst>
              <a:ext uri="{FF2B5EF4-FFF2-40B4-BE49-F238E27FC236}">
                <a16:creationId xmlns:a16="http://schemas.microsoft.com/office/drawing/2014/main" id="{80EE7CBB-88C8-7442-9882-EA70D725B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021" y="2673876"/>
            <a:ext cx="53975" cy="360362"/>
          </a:xfrm>
          <a:prstGeom prst="rect">
            <a:avLst/>
          </a:prstGeom>
          <a:solidFill>
            <a:srgbClr val="008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fr-FR" sz="1200" b="1" dirty="0">
                <a:solidFill>
                  <a:schemeClr val="bg1"/>
                </a:solidFill>
                <a:latin typeface="Arial Narrow" panose="020B0604020202020204" pitchFamily="34" charset="0"/>
                <a:ea typeface="MS PGothic" panose="020B0600070205080204" pitchFamily="34" charset="-128"/>
              </a:rPr>
              <a:t>-1</a:t>
            </a:r>
          </a:p>
        </p:txBody>
      </p:sp>
      <p:sp>
        <p:nvSpPr>
          <p:cNvPr id="362562" name="Rectangle 78">
            <a:extLst>
              <a:ext uri="{FF2B5EF4-FFF2-40B4-BE49-F238E27FC236}">
                <a16:creationId xmlns:a16="http://schemas.microsoft.com/office/drawing/2014/main" id="{D812FE32-7482-F14E-853C-55BD23AA6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646" y="2673876"/>
            <a:ext cx="1655763" cy="3603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fr-FR" sz="1200" b="1">
                <a:solidFill>
                  <a:schemeClr val="bg1"/>
                </a:solidFill>
                <a:latin typeface="Arial Narrow" panose="020B0604020202020204" pitchFamily="34" charset="0"/>
                <a:ea typeface="MS PGothic" panose="020B0600070205080204" pitchFamily="34" charset="-128"/>
              </a:rPr>
              <a:t>28</a:t>
            </a:r>
          </a:p>
        </p:txBody>
      </p:sp>
      <p:sp>
        <p:nvSpPr>
          <p:cNvPr id="362567" name="Rectangle 80">
            <a:extLst>
              <a:ext uri="{FF2B5EF4-FFF2-40B4-BE49-F238E27FC236}">
                <a16:creationId xmlns:a16="http://schemas.microsoft.com/office/drawing/2014/main" id="{DE4BD2AC-0AE0-7B4D-AC09-84C8C634A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1921" y="2673876"/>
            <a:ext cx="160338" cy="3603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fr-FR" sz="1200" b="1" dirty="0">
                <a:solidFill>
                  <a:schemeClr val="bg1"/>
                </a:solidFill>
                <a:latin typeface="Arial Narrow" panose="020B0604020202020204" pitchFamily="34" charset="0"/>
                <a:ea typeface="MS PGothic" panose="020B0600070205080204" pitchFamily="34" charset="-128"/>
              </a:rPr>
              <a:t>2</a:t>
            </a:r>
          </a:p>
        </p:txBody>
      </p:sp>
      <p:sp>
        <p:nvSpPr>
          <p:cNvPr id="362570" name="Rectangle 78">
            <a:extLst>
              <a:ext uri="{FF2B5EF4-FFF2-40B4-BE49-F238E27FC236}">
                <a16:creationId xmlns:a16="http://schemas.microsoft.com/office/drawing/2014/main" id="{62674C2A-0A26-E147-8D9C-310623221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6746" y="2673876"/>
            <a:ext cx="106363" cy="360362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fr-FR" sz="1200" b="1" dirty="0">
                <a:solidFill>
                  <a:schemeClr val="bg1"/>
                </a:solidFill>
                <a:latin typeface="Arial Narrow" panose="020B0604020202020204" pitchFamily="34" charset="0"/>
                <a:ea typeface="MS PGothic" panose="020B0600070205080204" pitchFamily="34" charset="-128"/>
              </a:rPr>
              <a:t>2</a:t>
            </a:r>
          </a:p>
        </p:txBody>
      </p:sp>
      <p:sp>
        <p:nvSpPr>
          <p:cNvPr id="362575" name="Rectangle 79" descr="noir)">
            <a:extLst>
              <a:ext uri="{FF2B5EF4-FFF2-40B4-BE49-F238E27FC236}">
                <a16:creationId xmlns:a16="http://schemas.microsoft.com/office/drawing/2014/main" id="{D0562F19-DE38-DD48-A703-628EF02A6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9934" y="2673876"/>
            <a:ext cx="112712" cy="360362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fr-FR" sz="1200" b="1" dirty="0">
                <a:solidFill>
                  <a:schemeClr val="bg1"/>
                </a:solidFill>
                <a:latin typeface="Arial Narrow" panose="020B0604020202020204" pitchFamily="34" charset="0"/>
                <a:ea typeface="MS PGothic" panose="020B0600070205080204" pitchFamily="34" charset="-128"/>
              </a:rPr>
              <a:t>2</a:t>
            </a:r>
          </a:p>
        </p:txBody>
      </p:sp>
      <p:sp>
        <p:nvSpPr>
          <p:cNvPr id="362581" name="Rectangle 79">
            <a:extLst>
              <a:ext uri="{FF2B5EF4-FFF2-40B4-BE49-F238E27FC236}">
                <a16:creationId xmlns:a16="http://schemas.microsoft.com/office/drawing/2014/main" id="{8B180949-2898-B445-A0C8-E6EFD95E4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384" y="2673876"/>
            <a:ext cx="215900" cy="360362"/>
          </a:xfrm>
          <a:prstGeom prst="rect">
            <a:avLst/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fr-FR" sz="1200" b="1">
                <a:solidFill>
                  <a:schemeClr val="bg1"/>
                </a:solidFill>
                <a:latin typeface="Arial Narrow" panose="020B0604020202020204" pitchFamily="34" charset="0"/>
                <a:ea typeface="MS PGothic" panose="020B0600070205080204" pitchFamily="34" charset="-128"/>
              </a:rPr>
              <a:t>3</a:t>
            </a:r>
          </a:p>
        </p:txBody>
      </p:sp>
      <p:sp>
        <p:nvSpPr>
          <p:cNvPr id="362589" name="Rectangle 80" descr="noir)">
            <a:extLst>
              <a:ext uri="{FF2B5EF4-FFF2-40B4-BE49-F238E27FC236}">
                <a16:creationId xmlns:a16="http://schemas.microsoft.com/office/drawing/2014/main" id="{1F7077AA-82DB-B646-BD91-653893639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284" y="2673876"/>
            <a:ext cx="144462" cy="360362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fr-FR" sz="1200" b="1" dirty="0">
                <a:solidFill>
                  <a:schemeClr val="bg1"/>
                </a:solidFill>
                <a:latin typeface="Arial Narrow" panose="020B0604020202020204" pitchFamily="34" charset="0"/>
                <a:ea typeface="MS PGothic" panose="020B0600070205080204" pitchFamily="34" charset="-128"/>
              </a:rPr>
              <a:t>3</a:t>
            </a:r>
          </a:p>
        </p:txBody>
      </p:sp>
      <p:sp>
        <p:nvSpPr>
          <p:cNvPr id="362602" name="Text Box 106">
            <a:extLst>
              <a:ext uri="{FF2B5EF4-FFF2-40B4-BE49-F238E27FC236}">
                <a16:creationId xmlns:a16="http://schemas.microsoft.com/office/drawing/2014/main" id="{B61D64C7-BF96-324A-8B14-F8AF06A83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460" y="4181641"/>
            <a:ext cx="1092540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fr-FR" sz="1600" b="1" i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Gaspillage </a:t>
            </a:r>
          </a:p>
          <a:p>
            <a:pPr algn="ctr"/>
            <a:r>
              <a:rPr lang="fr-FR" altLang="fr-FR" sz="1600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café?</a:t>
            </a:r>
          </a:p>
        </p:txBody>
      </p:sp>
      <p:pic>
        <p:nvPicPr>
          <p:cNvPr id="73" name="Image 37">
            <a:extLst>
              <a:ext uri="{FF2B5EF4-FFF2-40B4-BE49-F238E27FC236}">
                <a16:creationId xmlns:a16="http://schemas.microsoft.com/office/drawing/2014/main" id="{06729185-1BB0-444A-B79B-97D54B0F6D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82" y="4044104"/>
            <a:ext cx="861265" cy="790533"/>
          </a:xfrm>
          <a:prstGeom prst="rect">
            <a:avLst/>
          </a:prstGeom>
        </p:spPr>
      </p:pic>
      <p:pic>
        <p:nvPicPr>
          <p:cNvPr id="74" name="Picture 73" descr="ICON_Tap.png">
            <a:extLst>
              <a:ext uri="{FF2B5EF4-FFF2-40B4-BE49-F238E27FC236}">
                <a16:creationId xmlns:a16="http://schemas.microsoft.com/office/drawing/2014/main" id="{03E2E93F-E00E-5843-9F56-D42F848ED5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302" y="4266305"/>
            <a:ext cx="438160" cy="487411"/>
          </a:xfrm>
          <a:prstGeom prst="rect">
            <a:avLst/>
          </a:prstGeom>
        </p:spPr>
      </p:pic>
      <p:pic>
        <p:nvPicPr>
          <p:cNvPr id="75" name="Image 8">
            <a:extLst>
              <a:ext uri="{FF2B5EF4-FFF2-40B4-BE49-F238E27FC236}">
                <a16:creationId xmlns:a16="http://schemas.microsoft.com/office/drawing/2014/main" id="{F50A8A04-BB8E-F447-ACBF-C138C89B89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6659" y="4215743"/>
            <a:ext cx="570690" cy="570690"/>
          </a:xfrm>
          <a:prstGeom prst="rect">
            <a:avLst/>
          </a:prstGeom>
        </p:spPr>
      </p:pic>
      <p:pic>
        <p:nvPicPr>
          <p:cNvPr id="76" name="Picture 75" descr="ICON_wrap up.png">
            <a:extLst>
              <a:ext uri="{FF2B5EF4-FFF2-40B4-BE49-F238E27FC236}">
                <a16:creationId xmlns:a16="http://schemas.microsoft.com/office/drawing/2014/main" id="{F5794E63-F130-A04E-B42A-B54EA10D93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594" y="4392971"/>
            <a:ext cx="399418" cy="380740"/>
          </a:xfrm>
          <a:prstGeom prst="rect">
            <a:avLst/>
          </a:prstGeom>
        </p:spPr>
      </p:pic>
      <p:pic>
        <p:nvPicPr>
          <p:cNvPr id="77" name="Image 17">
            <a:extLst>
              <a:ext uri="{FF2B5EF4-FFF2-40B4-BE49-F238E27FC236}">
                <a16:creationId xmlns:a16="http://schemas.microsoft.com/office/drawing/2014/main" id="{388B984D-1D5D-0247-A36F-9F481CE9A6C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8929" y="4100961"/>
            <a:ext cx="685472" cy="685472"/>
          </a:xfrm>
          <a:prstGeom prst="rect">
            <a:avLst/>
          </a:prstGeom>
        </p:spPr>
      </p:pic>
      <p:pic>
        <p:nvPicPr>
          <p:cNvPr id="78" name="Picture 77" descr="Distribution_Icon_04.png">
            <a:extLst>
              <a:ext uri="{FF2B5EF4-FFF2-40B4-BE49-F238E27FC236}">
                <a16:creationId xmlns:a16="http://schemas.microsoft.com/office/drawing/2014/main" id="{8EA3EBE2-8353-C648-8620-FF5578EDF64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046" y="3778460"/>
            <a:ext cx="517668" cy="432405"/>
          </a:xfrm>
          <a:prstGeom prst="rect">
            <a:avLst/>
          </a:prstGeom>
        </p:spPr>
      </p:pic>
      <p:pic>
        <p:nvPicPr>
          <p:cNvPr id="79" name="Image 18">
            <a:extLst>
              <a:ext uri="{FF2B5EF4-FFF2-40B4-BE49-F238E27FC236}">
                <a16:creationId xmlns:a16="http://schemas.microsoft.com/office/drawing/2014/main" id="{71AEB2C2-D5DC-1145-BFE5-C5B717DC0E3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22337" y="4794777"/>
            <a:ext cx="611556" cy="612076"/>
          </a:xfrm>
          <a:prstGeom prst="rect">
            <a:avLst/>
          </a:prstGeom>
        </p:spPr>
      </p:pic>
      <p:pic>
        <p:nvPicPr>
          <p:cNvPr id="80" name="Image 18">
            <a:extLst>
              <a:ext uri="{FF2B5EF4-FFF2-40B4-BE49-F238E27FC236}">
                <a16:creationId xmlns:a16="http://schemas.microsoft.com/office/drawing/2014/main" id="{FABB1B5A-1962-2B43-A594-AF7E326FA06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158" y="4312956"/>
            <a:ext cx="598079" cy="598079"/>
          </a:xfrm>
          <a:prstGeom prst="rect">
            <a:avLst/>
          </a:prstGeom>
        </p:spPr>
      </p:pic>
      <p:pic>
        <p:nvPicPr>
          <p:cNvPr id="83" name="Image 18">
            <a:extLst>
              <a:ext uri="{FF2B5EF4-FFF2-40B4-BE49-F238E27FC236}">
                <a16:creationId xmlns:a16="http://schemas.microsoft.com/office/drawing/2014/main" id="{78AAF1A0-6326-9F43-B428-10F5369966C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0135" y="4253931"/>
            <a:ext cx="491448" cy="491448"/>
          </a:xfrm>
          <a:prstGeom prst="rect">
            <a:avLst/>
          </a:prstGeom>
        </p:spPr>
      </p:pic>
      <p:pic>
        <p:nvPicPr>
          <p:cNvPr id="84" name="Image 19">
            <a:extLst>
              <a:ext uri="{FF2B5EF4-FFF2-40B4-BE49-F238E27FC236}">
                <a16:creationId xmlns:a16="http://schemas.microsoft.com/office/drawing/2014/main" id="{07112A5A-2CF9-EB47-98CE-1C50961AF95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9364" y="4540705"/>
            <a:ext cx="508144" cy="508144"/>
          </a:xfrm>
          <a:prstGeom prst="rect">
            <a:avLst/>
          </a:prstGeom>
        </p:spPr>
      </p:pic>
      <p:pic>
        <p:nvPicPr>
          <p:cNvPr id="85" name="Image 4">
            <a:extLst>
              <a:ext uri="{FF2B5EF4-FFF2-40B4-BE49-F238E27FC236}">
                <a16:creationId xmlns:a16="http://schemas.microsoft.com/office/drawing/2014/main" id="{9B22B710-40A6-8A48-9BCC-887181A0716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1866" y="3826214"/>
            <a:ext cx="646515" cy="646515"/>
          </a:xfrm>
          <a:prstGeom prst="rect">
            <a:avLst/>
          </a:prstGeom>
        </p:spPr>
      </p:pic>
      <p:pic>
        <p:nvPicPr>
          <p:cNvPr id="86" name="Picture 85" descr="ICON_cloud CO2.png">
            <a:extLst>
              <a:ext uri="{FF2B5EF4-FFF2-40B4-BE49-F238E27FC236}">
                <a16:creationId xmlns:a16="http://schemas.microsoft.com/office/drawing/2014/main" id="{6DAFA313-6678-7943-8801-3939DE3A7C7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076" y="1334815"/>
            <a:ext cx="1200456" cy="7474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B7806D-B9FA-7842-8D30-C045163042E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2634" y="4130181"/>
            <a:ext cx="707822" cy="7078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29F845-5A3E-E646-9313-A26EE3C7F15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4399" y="4207240"/>
            <a:ext cx="553704" cy="553704"/>
          </a:xfrm>
          <a:prstGeom prst="rect">
            <a:avLst/>
          </a:prstGeom>
        </p:spPr>
      </p:pic>
      <p:pic>
        <p:nvPicPr>
          <p:cNvPr id="101" name="Image 15">
            <a:extLst>
              <a:ext uri="{FF2B5EF4-FFF2-40B4-BE49-F238E27FC236}">
                <a16:creationId xmlns:a16="http://schemas.microsoft.com/office/drawing/2014/main" id="{99D3DFE3-A935-6547-8A9F-A6B546EE23FB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386" y="4228173"/>
            <a:ext cx="629693" cy="6296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DDD8516-0496-EC42-BAE8-572EA5FCD8FF}"/>
              </a:ext>
            </a:extLst>
          </p:cNvPr>
          <p:cNvSpPr txBox="1"/>
          <p:nvPr/>
        </p:nvSpPr>
        <p:spPr>
          <a:xfrm>
            <a:off x="1804803" y="4086257"/>
            <a:ext cx="451317" cy="3864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06C4B3-F5FF-474E-8FA7-C3A345EB937F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390" y="3905812"/>
            <a:ext cx="563097" cy="563097"/>
          </a:xfrm>
          <a:prstGeom prst="rect">
            <a:avLst/>
          </a:prstGeom>
        </p:spPr>
      </p:pic>
      <p:pic>
        <p:nvPicPr>
          <p:cNvPr id="103" name="Image 14">
            <a:extLst>
              <a:ext uri="{FF2B5EF4-FFF2-40B4-BE49-F238E27FC236}">
                <a16:creationId xmlns:a16="http://schemas.microsoft.com/office/drawing/2014/main" id="{9F99F4ED-FC44-3845-A867-9B94C70B19C1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963" y="4773711"/>
            <a:ext cx="434576" cy="43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8305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498" grpId="0" animBg="1"/>
      <p:bldP spid="362526" grpId="0"/>
      <p:bldP spid="362527" grpId="0" animBg="1"/>
      <p:bldP spid="362530" grpId="0" animBg="1"/>
      <p:bldP spid="362533" grpId="0" animBg="1"/>
      <p:bldP spid="362538" grpId="0" animBg="1"/>
      <p:bldP spid="362543" grpId="0" animBg="1"/>
      <p:bldP spid="362545" grpId="0" animBg="1"/>
      <p:bldP spid="362546" grpId="0" animBg="1"/>
      <p:bldP spid="362547" grpId="0" animBg="1"/>
      <p:bldP spid="362548" grpId="0" animBg="1"/>
      <p:bldP spid="362549" grpId="0" animBg="1"/>
      <p:bldP spid="362550" grpId="0" animBg="1"/>
      <p:bldP spid="362551" grpId="0" animBg="1"/>
      <p:bldP spid="362552" grpId="0" animBg="1"/>
      <p:bldP spid="362553" grpId="0" animBg="1"/>
      <p:bldP spid="362554" grpId="0" animBg="1"/>
      <p:bldP spid="362555" grpId="0" animBg="1"/>
      <p:bldP spid="44" grpId="0" animBg="1"/>
      <p:bldP spid="314" grpId="0" animBg="1"/>
      <p:bldP spid="362562" grpId="0" animBg="1"/>
      <p:bldP spid="362567" grpId="0" animBg="1"/>
      <p:bldP spid="362570" grpId="0" animBg="1"/>
      <p:bldP spid="362575" grpId="0" animBg="1"/>
      <p:bldP spid="362581" grpId="0" animBg="1"/>
      <p:bldP spid="362589" grpId="0" animBg="1"/>
      <p:bldP spid="362602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 </a:t>
            </a:r>
            <a:r>
              <a:rPr lang="en-US" dirty="0" err="1"/>
              <a:t>choisir</a:t>
            </a:r>
            <a:r>
              <a:rPr lang="en-US" dirty="0"/>
              <a:t> pour </a:t>
            </a:r>
            <a:r>
              <a:rPr lang="en-US" dirty="0" err="1"/>
              <a:t>minimiser</a:t>
            </a:r>
            <a:r>
              <a:rPr lang="en-US" dirty="0"/>
              <a:t> </a:t>
            </a:r>
            <a:r>
              <a:rPr lang="en-US" dirty="0" err="1"/>
              <a:t>l’impact</a:t>
            </a:r>
            <a:r>
              <a:rPr lang="en-US" dirty="0"/>
              <a:t> sur </a:t>
            </a:r>
            <a:r>
              <a:rPr lang="en-US" dirty="0" err="1"/>
              <a:t>l’environnement</a:t>
            </a:r>
            <a:r>
              <a:rPr lang="en-US" dirty="0"/>
              <a:t>?</a:t>
            </a:r>
            <a:endParaRPr lang="fr-FR" sz="4000" i="1" dirty="0"/>
          </a:p>
        </p:txBody>
      </p:sp>
      <p:pic>
        <p:nvPicPr>
          <p:cNvPr id="4" name="Picture 12" descr="cup-of-coffe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6455" y="1115846"/>
            <a:ext cx="2160587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88" y="3185900"/>
            <a:ext cx="1787662" cy="177198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4513" y="5469780"/>
            <a:ext cx="1513240" cy="824765"/>
          </a:xfrm>
          <a:prstGeom prst="rect">
            <a:avLst/>
          </a:prstGeom>
        </p:spPr>
      </p:pic>
      <p:pic>
        <p:nvPicPr>
          <p:cNvPr id="7" name="Afbeelding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7634" y="4783076"/>
            <a:ext cx="1122252" cy="1122252"/>
          </a:xfrm>
          <a:prstGeom prst="rect">
            <a:avLst/>
          </a:prstGeom>
        </p:spPr>
      </p:pic>
      <p:pic>
        <p:nvPicPr>
          <p:cNvPr id="8" name="Afbeelding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6432" y="4287034"/>
            <a:ext cx="1338341" cy="2007511"/>
          </a:xfrm>
          <a:prstGeom prst="rect">
            <a:avLst/>
          </a:prstGeom>
        </p:spPr>
      </p:pic>
      <p:pic>
        <p:nvPicPr>
          <p:cNvPr id="9" name="Picture 2" descr="FAIR TRADE F\D INSTANT COFFEE STICK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05927" y="3365540"/>
            <a:ext cx="477513" cy="135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èche vers la droite 9"/>
          <p:cNvSpPr/>
          <p:nvPr/>
        </p:nvSpPr>
        <p:spPr>
          <a:xfrm rot="20197660">
            <a:off x="1776199" y="2941155"/>
            <a:ext cx="2008927" cy="44050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vers la droite 10"/>
          <p:cNvSpPr/>
          <p:nvPr/>
        </p:nvSpPr>
        <p:spPr>
          <a:xfrm rot="18604944">
            <a:off x="2346604" y="3721932"/>
            <a:ext cx="2008927" cy="44050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vers la droite 11"/>
          <p:cNvSpPr/>
          <p:nvPr/>
        </p:nvSpPr>
        <p:spPr>
          <a:xfrm rot="16200000">
            <a:off x="3479832" y="4053157"/>
            <a:ext cx="2008927" cy="44050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a droite 12"/>
          <p:cNvSpPr/>
          <p:nvPr/>
        </p:nvSpPr>
        <p:spPr>
          <a:xfrm rot="13871905">
            <a:off x="4702686" y="3800176"/>
            <a:ext cx="2008927" cy="44050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vers la droite 13"/>
          <p:cNvSpPr/>
          <p:nvPr/>
        </p:nvSpPr>
        <p:spPr>
          <a:xfrm rot="12071403">
            <a:off x="5446562" y="3048693"/>
            <a:ext cx="2008927" cy="44050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0D212D-F768-4047-B6E0-19A1E5CA65C8}"/>
              </a:ext>
            </a:extLst>
          </p:cNvPr>
          <p:cNvSpPr/>
          <p:nvPr/>
        </p:nvSpPr>
        <p:spPr>
          <a:xfrm>
            <a:off x="3961607" y="546593"/>
            <a:ext cx="1372492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H" sz="20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3B3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80147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Empreinte carbone de différents cafés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1C44F4A-1BE0-1442-82CB-DBC77B0BA6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59" y="1508413"/>
            <a:ext cx="89535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22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7FD82FE-6D61-3746-8B0D-6CD71B2B04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9"/>
            <a:ext cx="9118600" cy="68528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53178" y="0"/>
            <a:ext cx="2990822" cy="6858000"/>
          </a:xfrm>
          <a:prstGeom prst="rect">
            <a:avLst/>
          </a:prstGeom>
          <a:solidFill>
            <a:srgbClr val="E5004B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6218795" y="322989"/>
            <a:ext cx="2972097" cy="278623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None/>
              <a:defRPr sz="2800" b="0" i="0" kern="1200" cap="all" baseline="0">
                <a:solidFill>
                  <a:schemeClr val="bg1"/>
                </a:solidFill>
                <a:latin typeface="Calibri Light"/>
                <a:ea typeface="+mn-ea"/>
                <a:cs typeface="Calibri Light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Enseignements </a:t>
            </a:r>
            <a:r>
              <a:rPr lang="fr-FR"/>
              <a:t>tirés d’écobilans de denrées alimentaires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106286" y="0"/>
            <a:ext cx="65617" cy="6858000"/>
          </a:xfrm>
          <a:prstGeom prst="rect">
            <a:avLst/>
          </a:prstGeom>
          <a:solidFill>
            <a:srgbClr val="E600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76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9552E9A-B7DA-414F-9AD5-8540BE446C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" r="12970" b="4055"/>
          <a:stretch/>
        </p:blipFill>
        <p:spPr>
          <a:xfrm>
            <a:off x="0" y="0"/>
            <a:ext cx="8613400" cy="685623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F01FF13-1A5B-FD4A-8463-BBCCDAB801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13199" y="464861"/>
            <a:ext cx="3061119" cy="1703069"/>
          </a:xfrm>
        </p:spPr>
        <p:txBody>
          <a:bodyPr/>
          <a:lstStyle/>
          <a:p>
            <a:pPr algn="l"/>
            <a:r>
              <a:rPr lang="fr-FR" sz="4000" dirty="0"/>
              <a:t>Empreinte carbone de l’alimentation des Suisses</a:t>
            </a:r>
          </a:p>
        </p:txBody>
      </p:sp>
    </p:spTree>
    <p:extLst>
      <p:ext uri="{BB962C8B-B14F-4D97-AF65-F5344CB8AC3E}">
        <p14:creationId xmlns:p14="http://schemas.microsoft.com/office/powerpoint/2010/main" val="34144868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Quatis Template_01">
  <a:themeElements>
    <a:clrScheme name="Personnalisée 13">
      <a:dk1>
        <a:srgbClr val="695E59"/>
      </a:dk1>
      <a:lt1>
        <a:srgbClr val="FFFFFF"/>
      </a:lt1>
      <a:dk2>
        <a:srgbClr val="E5004B"/>
      </a:dk2>
      <a:lt2>
        <a:srgbClr val="ECE9E9"/>
      </a:lt2>
      <a:accent1>
        <a:srgbClr val="1FA6E3"/>
      </a:accent1>
      <a:accent2>
        <a:srgbClr val="93D5F6"/>
      </a:accent2>
      <a:accent3>
        <a:srgbClr val="9185BE"/>
      </a:accent3>
      <a:accent4>
        <a:srgbClr val="BDB5DA"/>
      </a:accent4>
      <a:accent5>
        <a:srgbClr val="A71680"/>
      </a:accent5>
      <a:accent6>
        <a:srgbClr val="CE80B5"/>
      </a:accent6>
      <a:hlink>
        <a:srgbClr val="E5004B"/>
      </a:hlink>
      <a:folHlink>
        <a:srgbClr val="E6007E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13255</TotalTime>
  <Words>419</Words>
  <Application>Microsoft Macintosh PowerPoint</Application>
  <PresentationFormat>Affichage à l'écran (4:3)</PresentationFormat>
  <Paragraphs>108</Paragraphs>
  <Slides>20</Slides>
  <Notes>14</Notes>
  <HiddenSlides>1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8" baseType="lpstr">
      <vt:lpstr>MS PGothic</vt:lpstr>
      <vt:lpstr>Arial</vt:lpstr>
      <vt:lpstr>Arial Narrow</vt:lpstr>
      <vt:lpstr>Calibri</vt:lpstr>
      <vt:lpstr>Calibri Light</vt:lpstr>
      <vt:lpstr>Swis721 Lt BT</vt:lpstr>
      <vt:lpstr>Wingdings</vt:lpstr>
      <vt:lpstr>Quatis Template_01</vt:lpstr>
      <vt:lpstr>Présentation PowerPoint</vt:lpstr>
      <vt:lpstr>14 t CO2-eq par Suisse et par an (dont 8 importées)</vt:lpstr>
      <vt:lpstr>Présentation PowerPoint</vt:lpstr>
      <vt:lpstr>Une vision globale du cycle de production-consommation</vt:lpstr>
      <vt:lpstr>Ecobilan d’un café</vt:lpstr>
      <vt:lpstr>Que choisir pour minimiser l’impact sur l’environnement?</vt:lpstr>
      <vt:lpstr>Empreinte carbone de différents cafés</vt:lpstr>
      <vt:lpstr>Présentation PowerPoint</vt:lpstr>
      <vt:lpstr>Empreinte carbone de l’alimentation des Suisses</vt:lpstr>
      <vt:lpstr>Emballages (différents systèmes pour "servir" une boisson)</vt:lpstr>
      <vt:lpstr>Empreinte carbone de différents aliments (kg CO2e / kg)</vt:lpstr>
      <vt:lpstr>Empreinte carbone de différents aliments (kg CO2e / kg)</vt:lpstr>
      <vt:lpstr>Empreinte carbone de différents aliments (kg CO2e / kg)</vt:lpstr>
      <vt:lpstr>Empreinte carbone de différents aliments (kg CO2e / kg)</vt:lpstr>
      <vt:lpstr>Empreinte carbone de différents aliments (kg CO2e / kg)</vt:lpstr>
      <vt:lpstr>Empreinte carbone de différents aliments (kg CO2e / kg)</vt:lpstr>
      <vt:lpstr>Empreinte carbone de différents aliments (kg CO2e / kg)</vt:lpstr>
      <vt:lpstr>Que retenir?</vt:lpstr>
      <vt:lpstr>Présentation PowerPoint</vt:lpstr>
      <vt:lpstr>Stoessel et al 2012 - LCA fruit and vegetables 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Igrosy</dc:creator>
  <cp:lastModifiedBy>Sébastien Humbert</cp:lastModifiedBy>
  <cp:revision>206</cp:revision>
  <cp:lastPrinted>2019-10-08T09:17:39Z</cp:lastPrinted>
  <dcterms:created xsi:type="dcterms:W3CDTF">2017-03-01T13:30:16Z</dcterms:created>
  <dcterms:modified xsi:type="dcterms:W3CDTF">2019-10-14T08:56:35Z</dcterms:modified>
</cp:coreProperties>
</file>